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7" r:id="rId3"/>
    <p:sldId id="257" r:id="rId4"/>
    <p:sldId id="258" r:id="rId5"/>
    <p:sldId id="259" r:id="rId6"/>
    <p:sldId id="260" r:id="rId7"/>
    <p:sldId id="261" r:id="rId8"/>
    <p:sldId id="262" r:id="rId9"/>
    <p:sldId id="263" r:id="rId10"/>
    <p:sldId id="264" r:id="rId11"/>
    <p:sldId id="266"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94719"/>
  </p:normalViewPr>
  <p:slideViewPr>
    <p:cSldViewPr snapToGrid="0">
      <p:cViewPr varScale="1">
        <p:scale>
          <a:sx n="149" d="100"/>
          <a:sy n="149" d="100"/>
        </p:scale>
        <p:origin x="19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E77E-81E0-6492-8720-77942BC129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A5EF96-A90E-0FC8-727E-6B7D4FD220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E7FBEE-4F39-86BF-F6DB-D48E91D0B62B}"/>
              </a:ext>
            </a:extLst>
          </p:cNvPr>
          <p:cNvSpPr>
            <a:spLocks noGrp="1"/>
          </p:cNvSpPr>
          <p:nvPr>
            <p:ph type="dt" sz="half" idx="10"/>
          </p:nvPr>
        </p:nvSpPr>
        <p:spPr/>
        <p:txBody>
          <a:bodyPr/>
          <a:lstStyle/>
          <a:p>
            <a:fld id="{E868F30B-08FD-8C41-B4EF-FFED448C452B}" type="datetimeFigureOut">
              <a:rPr lang="en-US" smtClean="0"/>
              <a:t>2/28/23</a:t>
            </a:fld>
            <a:endParaRPr lang="en-US"/>
          </a:p>
        </p:txBody>
      </p:sp>
      <p:sp>
        <p:nvSpPr>
          <p:cNvPr id="5" name="Footer Placeholder 4">
            <a:extLst>
              <a:ext uri="{FF2B5EF4-FFF2-40B4-BE49-F238E27FC236}">
                <a16:creationId xmlns:a16="http://schemas.microsoft.com/office/drawing/2014/main" id="{69A9B47F-231C-328C-F336-5E24FECA1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70E0C8-6583-61B8-0A3C-75E4D30F35F2}"/>
              </a:ext>
            </a:extLst>
          </p:cNvPr>
          <p:cNvSpPr>
            <a:spLocks noGrp="1"/>
          </p:cNvSpPr>
          <p:nvPr>
            <p:ph type="sldNum" sz="quarter" idx="12"/>
          </p:nvPr>
        </p:nvSpPr>
        <p:spPr/>
        <p:txBody>
          <a:bodyPr/>
          <a:lstStyle/>
          <a:p>
            <a:fld id="{15FEE9F5-6EAC-E647-9879-0747A4E406B8}" type="slidenum">
              <a:rPr lang="en-US" smtClean="0"/>
              <a:t>‹#›</a:t>
            </a:fld>
            <a:endParaRPr lang="en-US"/>
          </a:p>
        </p:txBody>
      </p:sp>
    </p:spTree>
    <p:extLst>
      <p:ext uri="{BB962C8B-B14F-4D97-AF65-F5344CB8AC3E}">
        <p14:creationId xmlns:p14="http://schemas.microsoft.com/office/powerpoint/2010/main" val="144077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6F53D-51F3-78BA-4A8B-0FD6799CE7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C1663E-3611-7CCF-5594-4BC48F8FFF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E86C2-6B7F-8CE8-BABB-6B13BA3F0B6A}"/>
              </a:ext>
            </a:extLst>
          </p:cNvPr>
          <p:cNvSpPr>
            <a:spLocks noGrp="1"/>
          </p:cNvSpPr>
          <p:nvPr>
            <p:ph type="dt" sz="half" idx="10"/>
          </p:nvPr>
        </p:nvSpPr>
        <p:spPr/>
        <p:txBody>
          <a:bodyPr/>
          <a:lstStyle/>
          <a:p>
            <a:fld id="{E868F30B-08FD-8C41-B4EF-FFED448C452B}" type="datetimeFigureOut">
              <a:rPr lang="en-US" smtClean="0"/>
              <a:t>2/28/23</a:t>
            </a:fld>
            <a:endParaRPr lang="en-US"/>
          </a:p>
        </p:txBody>
      </p:sp>
      <p:sp>
        <p:nvSpPr>
          <p:cNvPr id="5" name="Footer Placeholder 4">
            <a:extLst>
              <a:ext uri="{FF2B5EF4-FFF2-40B4-BE49-F238E27FC236}">
                <a16:creationId xmlns:a16="http://schemas.microsoft.com/office/drawing/2014/main" id="{549CA9FA-BE7F-84D7-E0DD-05471B5D59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B79CD4-D48C-8FEC-7220-4DFCBA73DAB3}"/>
              </a:ext>
            </a:extLst>
          </p:cNvPr>
          <p:cNvSpPr>
            <a:spLocks noGrp="1"/>
          </p:cNvSpPr>
          <p:nvPr>
            <p:ph type="sldNum" sz="quarter" idx="12"/>
          </p:nvPr>
        </p:nvSpPr>
        <p:spPr/>
        <p:txBody>
          <a:bodyPr/>
          <a:lstStyle/>
          <a:p>
            <a:fld id="{15FEE9F5-6EAC-E647-9879-0747A4E406B8}" type="slidenum">
              <a:rPr lang="en-US" smtClean="0"/>
              <a:t>‹#›</a:t>
            </a:fld>
            <a:endParaRPr lang="en-US"/>
          </a:p>
        </p:txBody>
      </p:sp>
    </p:spTree>
    <p:extLst>
      <p:ext uri="{BB962C8B-B14F-4D97-AF65-F5344CB8AC3E}">
        <p14:creationId xmlns:p14="http://schemas.microsoft.com/office/powerpoint/2010/main" val="244058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9559E6-3997-BE63-B8C6-02C04D614C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6E0E49-C616-F5DD-3B48-0C48BE1C11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01C022-C773-9175-0D8C-3A6C240EB47E}"/>
              </a:ext>
            </a:extLst>
          </p:cNvPr>
          <p:cNvSpPr>
            <a:spLocks noGrp="1"/>
          </p:cNvSpPr>
          <p:nvPr>
            <p:ph type="dt" sz="half" idx="10"/>
          </p:nvPr>
        </p:nvSpPr>
        <p:spPr/>
        <p:txBody>
          <a:bodyPr/>
          <a:lstStyle/>
          <a:p>
            <a:fld id="{E868F30B-08FD-8C41-B4EF-FFED448C452B}" type="datetimeFigureOut">
              <a:rPr lang="en-US" smtClean="0"/>
              <a:t>2/28/23</a:t>
            </a:fld>
            <a:endParaRPr lang="en-US"/>
          </a:p>
        </p:txBody>
      </p:sp>
      <p:sp>
        <p:nvSpPr>
          <p:cNvPr id="5" name="Footer Placeholder 4">
            <a:extLst>
              <a:ext uri="{FF2B5EF4-FFF2-40B4-BE49-F238E27FC236}">
                <a16:creationId xmlns:a16="http://schemas.microsoft.com/office/drawing/2014/main" id="{3470D50F-8CA4-E759-C098-0D201543D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7C56D-8D2A-1DC3-2814-19908B872DBB}"/>
              </a:ext>
            </a:extLst>
          </p:cNvPr>
          <p:cNvSpPr>
            <a:spLocks noGrp="1"/>
          </p:cNvSpPr>
          <p:nvPr>
            <p:ph type="sldNum" sz="quarter" idx="12"/>
          </p:nvPr>
        </p:nvSpPr>
        <p:spPr/>
        <p:txBody>
          <a:bodyPr/>
          <a:lstStyle/>
          <a:p>
            <a:fld id="{15FEE9F5-6EAC-E647-9879-0747A4E406B8}" type="slidenum">
              <a:rPr lang="en-US" smtClean="0"/>
              <a:t>‹#›</a:t>
            </a:fld>
            <a:endParaRPr lang="en-US"/>
          </a:p>
        </p:txBody>
      </p:sp>
    </p:spTree>
    <p:extLst>
      <p:ext uri="{BB962C8B-B14F-4D97-AF65-F5344CB8AC3E}">
        <p14:creationId xmlns:p14="http://schemas.microsoft.com/office/powerpoint/2010/main" val="218124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29D8-6888-9B89-F023-3AEACE7156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A4EFB9-8EC3-B00A-2373-014D3B8558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F0D0C-2894-1549-A1B4-DEF3147E4C27}"/>
              </a:ext>
            </a:extLst>
          </p:cNvPr>
          <p:cNvSpPr>
            <a:spLocks noGrp="1"/>
          </p:cNvSpPr>
          <p:nvPr>
            <p:ph type="dt" sz="half" idx="10"/>
          </p:nvPr>
        </p:nvSpPr>
        <p:spPr/>
        <p:txBody>
          <a:bodyPr/>
          <a:lstStyle/>
          <a:p>
            <a:fld id="{E868F30B-08FD-8C41-B4EF-FFED448C452B}" type="datetimeFigureOut">
              <a:rPr lang="en-US" smtClean="0"/>
              <a:t>2/28/23</a:t>
            </a:fld>
            <a:endParaRPr lang="en-US"/>
          </a:p>
        </p:txBody>
      </p:sp>
      <p:sp>
        <p:nvSpPr>
          <p:cNvPr id="5" name="Footer Placeholder 4">
            <a:extLst>
              <a:ext uri="{FF2B5EF4-FFF2-40B4-BE49-F238E27FC236}">
                <a16:creationId xmlns:a16="http://schemas.microsoft.com/office/drawing/2014/main" id="{F537C7FA-C0A1-2AED-E10C-773D127462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D150F-B214-FD5F-C810-2DF9D2B640A7}"/>
              </a:ext>
            </a:extLst>
          </p:cNvPr>
          <p:cNvSpPr>
            <a:spLocks noGrp="1"/>
          </p:cNvSpPr>
          <p:nvPr>
            <p:ph type="sldNum" sz="quarter" idx="12"/>
          </p:nvPr>
        </p:nvSpPr>
        <p:spPr/>
        <p:txBody>
          <a:bodyPr/>
          <a:lstStyle/>
          <a:p>
            <a:fld id="{15FEE9F5-6EAC-E647-9879-0747A4E406B8}" type="slidenum">
              <a:rPr lang="en-US" smtClean="0"/>
              <a:t>‹#›</a:t>
            </a:fld>
            <a:endParaRPr lang="en-US"/>
          </a:p>
        </p:txBody>
      </p:sp>
    </p:spTree>
    <p:extLst>
      <p:ext uri="{BB962C8B-B14F-4D97-AF65-F5344CB8AC3E}">
        <p14:creationId xmlns:p14="http://schemas.microsoft.com/office/powerpoint/2010/main" val="1712790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3962-2ED8-0FDF-4A79-AB7D29A96E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6691EC-C5C5-8878-B48E-143DFB7F1F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F31A7-DBC0-8767-FA08-6E9C9D26DC5B}"/>
              </a:ext>
            </a:extLst>
          </p:cNvPr>
          <p:cNvSpPr>
            <a:spLocks noGrp="1"/>
          </p:cNvSpPr>
          <p:nvPr>
            <p:ph type="dt" sz="half" idx="10"/>
          </p:nvPr>
        </p:nvSpPr>
        <p:spPr/>
        <p:txBody>
          <a:bodyPr/>
          <a:lstStyle/>
          <a:p>
            <a:fld id="{E868F30B-08FD-8C41-B4EF-FFED448C452B}" type="datetimeFigureOut">
              <a:rPr lang="en-US" smtClean="0"/>
              <a:t>2/28/23</a:t>
            </a:fld>
            <a:endParaRPr lang="en-US"/>
          </a:p>
        </p:txBody>
      </p:sp>
      <p:sp>
        <p:nvSpPr>
          <p:cNvPr id="5" name="Footer Placeholder 4">
            <a:extLst>
              <a:ext uri="{FF2B5EF4-FFF2-40B4-BE49-F238E27FC236}">
                <a16:creationId xmlns:a16="http://schemas.microsoft.com/office/drawing/2014/main" id="{BAA81CF0-FFDC-4558-4DB0-99B043E6C1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82424-A848-9210-D276-25E055ECF6EF}"/>
              </a:ext>
            </a:extLst>
          </p:cNvPr>
          <p:cNvSpPr>
            <a:spLocks noGrp="1"/>
          </p:cNvSpPr>
          <p:nvPr>
            <p:ph type="sldNum" sz="quarter" idx="12"/>
          </p:nvPr>
        </p:nvSpPr>
        <p:spPr/>
        <p:txBody>
          <a:bodyPr/>
          <a:lstStyle/>
          <a:p>
            <a:fld id="{15FEE9F5-6EAC-E647-9879-0747A4E406B8}" type="slidenum">
              <a:rPr lang="en-US" smtClean="0"/>
              <a:t>‹#›</a:t>
            </a:fld>
            <a:endParaRPr lang="en-US"/>
          </a:p>
        </p:txBody>
      </p:sp>
    </p:spTree>
    <p:extLst>
      <p:ext uri="{BB962C8B-B14F-4D97-AF65-F5344CB8AC3E}">
        <p14:creationId xmlns:p14="http://schemas.microsoft.com/office/powerpoint/2010/main" val="120232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F65F-7732-E439-2DA5-C3817297E9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25D2A6-1ADE-EB62-0965-59B8999A71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B859C9-E138-8AA0-90F9-F5A7C6EFAD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888AD9-66D2-062A-9D6A-558F157CF419}"/>
              </a:ext>
            </a:extLst>
          </p:cNvPr>
          <p:cNvSpPr>
            <a:spLocks noGrp="1"/>
          </p:cNvSpPr>
          <p:nvPr>
            <p:ph type="dt" sz="half" idx="10"/>
          </p:nvPr>
        </p:nvSpPr>
        <p:spPr/>
        <p:txBody>
          <a:bodyPr/>
          <a:lstStyle/>
          <a:p>
            <a:fld id="{E868F30B-08FD-8C41-B4EF-FFED448C452B}" type="datetimeFigureOut">
              <a:rPr lang="en-US" smtClean="0"/>
              <a:t>2/28/23</a:t>
            </a:fld>
            <a:endParaRPr lang="en-US"/>
          </a:p>
        </p:txBody>
      </p:sp>
      <p:sp>
        <p:nvSpPr>
          <p:cNvPr id="6" name="Footer Placeholder 5">
            <a:extLst>
              <a:ext uri="{FF2B5EF4-FFF2-40B4-BE49-F238E27FC236}">
                <a16:creationId xmlns:a16="http://schemas.microsoft.com/office/drawing/2014/main" id="{167F3E59-4FE2-7282-2C5C-A9451B0B43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F2AA9D-F99E-538C-8C8A-1414D29629A6}"/>
              </a:ext>
            </a:extLst>
          </p:cNvPr>
          <p:cNvSpPr>
            <a:spLocks noGrp="1"/>
          </p:cNvSpPr>
          <p:nvPr>
            <p:ph type="sldNum" sz="quarter" idx="12"/>
          </p:nvPr>
        </p:nvSpPr>
        <p:spPr/>
        <p:txBody>
          <a:bodyPr/>
          <a:lstStyle/>
          <a:p>
            <a:fld id="{15FEE9F5-6EAC-E647-9879-0747A4E406B8}" type="slidenum">
              <a:rPr lang="en-US" smtClean="0"/>
              <a:t>‹#›</a:t>
            </a:fld>
            <a:endParaRPr lang="en-US"/>
          </a:p>
        </p:txBody>
      </p:sp>
    </p:spTree>
    <p:extLst>
      <p:ext uri="{BB962C8B-B14F-4D97-AF65-F5344CB8AC3E}">
        <p14:creationId xmlns:p14="http://schemas.microsoft.com/office/powerpoint/2010/main" val="329864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8DA1A-488F-7EC4-1170-278BDB242A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D2D49-AD32-5838-3FC4-25B80A691B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D85404-6084-F0B6-7D25-2FBB56B312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AFF022-484A-875A-0DE7-153A95221D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577B30-D6AF-8973-1E40-851A9D3B3D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2F6856-49D2-2ED3-19B1-A97883C50A3F}"/>
              </a:ext>
            </a:extLst>
          </p:cNvPr>
          <p:cNvSpPr>
            <a:spLocks noGrp="1"/>
          </p:cNvSpPr>
          <p:nvPr>
            <p:ph type="dt" sz="half" idx="10"/>
          </p:nvPr>
        </p:nvSpPr>
        <p:spPr/>
        <p:txBody>
          <a:bodyPr/>
          <a:lstStyle/>
          <a:p>
            <a:fld id="{E868F30B-08FD-8C41-B4EF-FFED448C452B}" type="datetimeFigureOut">
              <a:rPr lang="en-US" smtClean="0"/>
              <a:t>2/28/23</a:t>
            </a:fld>
            <a:endParaRPr lang="en-US"/>
          </a:p>
        </p:txBody>
      </p:sp>
      <p:sp>
        <p:nvSpPr>
          <p:cNvPr id="8" name="Footer Placeholder 7">
            <a:extLst>
              <a:ext uri="{FF2B5EF4-FFF2-40B4-BE49-F238E27FC236}">
                <a16:creationId xmlns:a16="http://schemas.microsoft.com/office/drawing/2014/main" id="{0150EA16-17AF-BB7A-D8BE-EBE1006FE8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31FEF5-A129-BDBC-C7C3-BC930ED4BD72}"/>
              </a:ext>
            </a:extLst>
          </p:cNvPr>
          <p:cNvSpPr>
            <a:spLocks noGrp="1"/>
          </p:cNvSpPr>
          <p:nvPr>
            <p:ph type="sldNum" sz="quarter" idx="12"/>
          </p:nvPr>
        </p:nvSpPr>
        <p:spPr/>
        <p:txBody>
          <a:bodyPr/>
          <a:lstStyle/>
          <a:p>
            <a:fld id="{15FEE9F5-6EAC-E647-9879-0747A4E406B8}" type="slidenum">
              <a:rPr lang="en-US" smtClean="0"/>
              <a:t>‹#›</a:t>
            </a:fld>
            <a:endParaRPr lang="en-US"/>
          </a:p>
        </p:txBody>
      </p:sp>
    </p:spTree>
    <p:extLst>
      <p:ext uri="{BB962C8B-B14F-4D97-AF65-F5344CB8AC3E}">
        <p14:creationId xmlns:p14="http://schemas.microsoft.com/office/powerpoint/2010/main" val="185038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37C-C042-98DB-13EC-1D57487BD1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1BC603-D4DF-378B-1875-B0864792CF60}"/>
              </a:ext>
            </a:extLst>
          </p:cNvPr>
          <p:cNvSpPr>
            <a:spLocks noGrp="1"/>
          </p:cNvSpPr>
          <p:nvPr>
            <p:ph type="dt" sz="half" idx="10"/>
          </p:nvPr>
        </p:nvSpPr>
        <p:spPr/>
        <p:txBody>
          <a:bodyPr/>
          <a:lstStyle/>
          <a:p>
            <a:fld id="{E868F30B-08FD-8C41-B4EF-FFED448C452B}" type="datetimeFigureOut">
              <a:rPr lang="en-US" smtClean="0"/>
              <a:t>2/28/23</a:t>
            </a:fld>
            <a:endParaRPr lang="en-US"/>
          </a:p>
        </p:txBody>
      </p:sp>
      <p:sp>
        <p:nvSpPr>
          <p:cNvPr id="4" name="Footer Placeholder 3">
            <a:extLst>
              <a:ext uri="{FF2B5EF4-FFF2-40B4-BE49-F238E27FC236}">
                <a16:creationId xmlns:a16="http://schemas.microsoft.com/office/drawing/2014/main" id="{F8E5761D-2071-7A24-5473-E50FAFD58E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367C32-19D4-FF8D-EA41-346F9FFB8039}"/>
              </a:ext>
            </a:extLst>
          </p:cNvPr>
          <p:cNvSpPr>
            <a:spLocks noGrp="1"/>
          </p:cNvSpPr>
          <p:nvPr>
            <p:ph type="sldNum" sz="quarter" idx="12"/>
          </p:nvPr>
        </p:nvSpPr>
        <p:spPr/>
        <p:txBody>
          <a:bodyPr/>
          <a:lstStyle/>
          <a:p>
            <a:fld id="{15FEE9F5-6EAC-E647-9879-0747A4E406B8}" type="slidenum">
              <a:rPr lang="en-US" smtClean="0"/>
              <a:t>‹#›</a:t>
            </a:fld>
            <a:endParaRPr lang="en-US"/>
          </a:p>
        </p:txBody>
      </p:sp>
    </p:spTree>
    <p:extLst>
      <p:ext uri="{BB962C8B-B14F-4D97-AF65-F5344CB8AC3E}">
        <p14:creationId xmlns:p14="http://schemas.microsoft.com/office/powerpoint/2010/main" val="788540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E497E8-AF13-BB93-A4F9-43C332032FD7}"/>
              </a:ext>
            </a:extLst>
          </p:cNvPr>
          <p:cNvSpPr>
            <a:spLocks noGrp="1"/>
          </p:cNvSpPr>
          <p:nvPr>
            <p:ph type="dt" sz="half" idx="10"/>
          </p:nvPr>
        </p:nvSpPr>
        <p:spPr/>
        <p:txBody>
          <a:bodyPr/>
          <a:lstStyle/>
          <a:p>
            <a:fld id="{E868F30B-08FD-8C41-B4EF-FFED448C452B}" type="datetimeFigureOut">
              <a:rPr lang="en-US" smtClean="0"/>
              <a:t>2/28/23</a:t>
            </a:fld>
            <a:endParaRPr lang="en-US"/>
          </a:p>
        </p:txBody>
      </p:sp>
      <p:sp>
        <p:nvSpPr>
          <p:cNvPr id="3" name="Footer Placeholder 2">
            <a:extLst>
              <a:ext uri="{FF2B5EF4-FFF2-40B4-BE49-F238E27FC236}">
                <a16:creationId xmlns:a16="http://schemas.microsoft.com/office/drawing/2014/main" id="{CD188067-D136-7836-CB1E-FA5AA5932C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1C503C-45C8-FEA6-86C0-31880DFB095E}"/>
              </a:ext>
            </a:extLst>
          </p:cNvPr>
          <p:cNvSpPr>
            <a:spLocks noGrp="1"/>
          </p:cNvSpPr>
          <p:nvPr>
            <p:ph type="sldNum" sz="quarter" idx="12"/>
          </p:nvPr>
        </p:nvSpPr>
        <p:spPr/>
        <p:txBody>
          <a:bodyPr/>
          <a:lstStyle/>
          <a:p>
            <a:fld id="{15FEE9F5-6EAC-E647-9879-0747A4E406B8}" type="slidenum">
              <a:rPr lang="en-US" smtClean="0"/>
              <a:t>‹#›</a:t>
            </a:fld>
            <a:endParaRPr lang="en-US"/>
          </a:p>
        </p:txBody>
      </p:sp>
    </p:spTree>
    <p:extLst>
      <p:ext uri="{BB962C8B-B14F-4D97-AF65-F5344CB8AC3E}">
        <p14:creationId xmlns:p14="http://schemas.microsoft.com/office/powerpoint/2010/main" val="111292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DD63E-6FFB-CB25-8105-41A0A7262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FACABE-0285-CA4E-1593-9A7262ED6C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4B26E4-C4C4-0211-81A7-3D7D7AFBC6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D8C279-4706-6154-BCD6-4D876C169612}"/>
              </a:ext>
            </a:extLst>
          </p:cNvPr>
          <p:cNvSpPr>
            <a:spLocks noGrp="1"/>
          </p:cNvSpPr>
          <p:nvPr>
            <p:ph type="dt" sz="half" idx="10"/>
          </p:nvPr>
        </p:nvSpPr>
        <p:spPr/>
        <p:txBody>
          <a:bodyPr/>
          <a:lstStyle/>
          <a:p>
            <a:fld id="{E868F30B-08FD-8C41-B4EF-FFED448C452B}" type="datetimeFigureOut">
              <a:rPr lang="en-US" smtClean="0"/>
              <a:t>2/28/23</a:t>
            </a:fld>
            <a:endParaRPr lang="en-US"/>
          </a:p>
        </p:txBody>
      </p:sp>
      <p:sp>
        <p:nvSpPr>
          <p:cNvPr id="6" name="Footer Placeholder 5">
            <a:extLst>
              <a:ext uri="{FF2B5EF4-FFF2-40B4-BE49-F238E27FC236}">
                <a16:creationId xmlns:a16="http://schemas.microsoft.com/office/drawing/2014/main" id="{4A583FA7-8B36-AAF6-AE8A-E99CBA43D7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D6220-FE5E-F85B-DF26-6045297A2B0F}"/>
              </a:ext>
            </a:extLst>
          </p:cNvPr>
          <p:cNvSpPr>
            <a:spLocks noGrp="1"/>
          </p:cNvSpPr>
          <p:nvPr>
            <p:ph type="sldNum" sz="quarter" idx="12"/>
          </p:nvPr>
        </p:nvSpPr>
        <p:spPr/>
        <p:txBody>
          <a:bodyPr/>
          <a:lstStyle/>
          <a:p>
            <a:fld id="{15FEE9F5-6EAC-E647-9879-0747A4E406B8}" type="slidenum">
              <a:rPr lang="en-US" smtClean="0"/>
              <a:t>‹#›</a:t>
            </a:fld>
            <a:endParaRPr lang="en-US"/>
          </a:p>
        </p:txBody>
      </p:sp>
    </p:spTree>
    <p:extLst>
      <p:ext uri="{BB962C8B-B14F-4D97-AF65-F5344CB8AC3E}">
        <p14:creationId xmlns:p14="http://schemas.microsoft.com/office/powerpoint/2010/main" val="1167475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1487-0195-08A8-9EB1-2301A39949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9A2D26-A533-FC5D-3D0F-E97C42E095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6C6AA4-0096-816B-A3AB-DF5624C8E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139D0E-C91B-50B1-D481-60560D400F93}"/>
              </a:ext>
            </a:extLst>
          </p:cNvPr>
          <p:cNvSpPr>
            <a:spLocks noGrp="1"/>
          </p:cNvSpPr>
          <p:nvPr>
            <p:ph type="dt" sz="half" idx="10"/>
          </p:nvPr>
        </p:nvSpPr>
        <p:spPr/>
        <p:txBody>
          <a:bodyPr/>
          <a:lstStyle/>
          <a:p>
            <a:fld id="{E868F30B-08FD-8C41-B4EF-FFED448C452B}" type="datetimeFigureOut">
              <a:rPr lang="en-US" smtClean="0"/>
              <a:t>2/28/23</a:t>
            </a:fld>
            <a:endParaRPr lang="en-US"/>
          </a:p>
        </p:txBody>
      </p:sp>
      <p:sp>
        <p:nvSpPr>
          <p:cNvPr id="6" name="Footer Placeholder 5">
            <a:extLst>
              <a:ext uri="{FF2B5EF4-FFF2-40B4-BE49-F238E27FC236}">
                <a16:creationId xmlns:a16="http://schemas.microsoft.com/office/drawing/2014/main" id="{968E839A-4737-A13B-7FBC-1D6B79F25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3BBFD-443C-D3FA-48ED-A10E08ECC8DD}"/>
              </a:ext>
            </a:extLst>
          </p:cNvPr>
          <p:cNvSpPr>
            <a:spLocks noGrp="1"/>
          </p:cNvSpPr>
          <p:nvPr>
            <p:ph type="sldNum" sz="quarter" idx="12"/>
          </p:nvPr>
        </p:nvSpPr>
        <p:spPr/>
        <p:txBody>
          <a:bodyPr/>
          <a:lstStyle/>
          <a:p>
            <a:fld id="{15FEE9F5-6EAC-E647-9879-0747A4E406B8}" type="slidenum">
              <a:rPr lang="en-US" smtClean="0"/>
              <a:t>‹#›</a:t>
            </a:fld>
            <a:endParaRPr lang="en-US"/>
          </a:p>
        </p:txBody>
      </p:sp>
    </p:spTree>
    <p:extLst>
      <p:ext uri="{BB962C8B-B14F-4D97-AF65-F5344CB8AC3E}">
        <p14:creationId xmlns:p14="http://schemas.microsoft.com/office/powerpoint/2010/main" val="554733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7B472D-7A44-9CE0-A1DF-51FE92F321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CABE62-C221-2A58-5F64-612047F234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7B05B-EE39-D641-7512-438320A76A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8F30B-08FD-8C41-B4EF-FFED448C452B}" type="datetimeFigureOut">
              <a:rPr lang="en-US" smtClean="0"/>
              <a:t>2/28/23</a:t>
            </a:fld>
            <a:endParaRPr lang="en-US"/>
          </a:p>
        </p:txBody>
      </p:sp>
      <p:sp>
        <p:nvSpPr>
          <p:cNvPr id="5" name="Footer Placeholder 4">
            <a:extLst>
              <a:ext uri="{FF2B5EF4-FFF2-40B4-BE49-F238E27FC236}">
                <a16:creationId xmlns:a16="http://schemas.microsoft.com/office/drawing/2014/main" id="{6DE4A817-0AFB-C6D6-2B50-248D3F49A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13FDF1-6B54-1170-1B4B-FA29A1E60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EE9F5-6EAC-E647-9879-0747A4E406B8}" type="slidenum">
              <a:rPr lang="en-US" smtClean="0"/>
              <a:t>‹#›</a:t>
            </a:fld>
            <a:endParaRPr lang="en-US"/>
          </a:p>
        </p:txBody>
      </p:sp>
    </p:spTree>
    <p:extLst>
      <p:ext uri="{BB962C8B-B14F-4D97-AF65-F5344CB8AC3E}">
        <p14:creationId xmlns:p14="http://schemas.microsoft.com/office/powerpoint/2010/main" val="3471669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sobhanmoosavi/us-accidents?select=US_Accidents_Dec21_updated.csv"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421589" y="384569"/>
            <a:ext cx="9927367" cy="632381"/>
          </a:xfrm>
        </p:spPr>
        <p:txBody>
          <a:bodyPr>
            <a:noAutofit/>
          </a:bodyPr>
          <a:lstStyle/>
          <a:p>
            <a:pPr algn="l"/>
            <a:r>
              <a:rPr lang="en-US" sz="2400" b="1" dirty="0">
                <a:latin typeface="Arial" panose="020B0604020202020204" pitchFamily="34" charset="0"/>
                <a:cs typeface="Arial" panose="020B0604020202020204" pitchFamily="34" charset="0"/>
              </a:rPr>
              <a:t>EDA Final Project Details &amp; Summary</a:t>
            </a:r>
            <a:endParaRPr lang="en-US" sz="2800" b="1" dirty="0">
              <a:latin typeface="Arial" panose="020B0604020202020204" pitchFamily="34" charset="0"/>
              <a:cs typeface="Arial" panose="020B0604020202020204" pitchFamily="34" charset="0"/>
            </a:endParaRPr>
          </a:p>
        </p:txBody>
      </p:sp>
      <p:sp>
        <p:nvSpPr>
          <p:cNvPr id="19" name="Subtitle 18">
            <a:extLst>
              <a:ext uri="{FF2B5EF4-FFF2-40B4-BE49-F238E27FC236}">
                <a16:creationId xmlns:a16="http://schemas.microsoft.com/office/drawing/2014/main" id="{F236A4F5-7036-CED8-DC4F-BBCA4EC1DDF7}"/>
              </a:ext>
            </a:extLst>
          </p:cNvPr>
          <p:cNvSpPr>
            <a:spLocks noGrp="1"/>
          </p:cNvSpPr>
          <p:nvPr>
            <p:ph type="subTitle" idx="1"/>
          </p:nvPr>
        </p:nvSpPr>
        <p:spPr>
          <a:xfrm>
            <a:off x="421589" y="1790328"/>
            <a:ext cx="4970807" cy="2756031"/>
          </a:xfrm>
        </p:spPr>
        <p:txBody>
          <a:bodyPr>
            <a:normAutofit/>
          </a:bodyPr>
          <a:lstStyle/>
          <a:p>
            <a:pPr algn="l"/>
            <a:r>
              <a:rPr lang="en-US" dirty="0"/>
              <a:t>Course – Exploratory Data Analysis</a:t>
            </a:r>
          </a:p>
          <a:p>
            <a:pPr algn="l"/>
            <a:r>
              <a:rPr lang="en-US" dirty="0"/>
              <a:t>Course code - DSC 530</a:t>
            </a:r>
          </a:p>
          <a:p>
            <a:pPr algn="l"/>
            <a:r>
              <a:rPr lang="en-US" dirty="0"/>
              <a:t>Course Schedule - Winter 2022</a:t>
            </a:r>
          </a:p>
          <a:p>
            <a:pPr algn="l"/>
            <a:r>
              <a:rPr lang="en-US" dirty="0"/>
              <a:t>Teacher – Mr. Matthew Metzger</a:t>
            </a:r>
          </a:p>
          <a:p>
            <a:pPr algn="l"/>
            <a:r>
              <a:rPr lang="en-US" dirty="0"/>
              <a:t>Student Name – Manish Shekhar</a:t>
            </a:r>
          </a:p>
          <a:p>
            <a:pPr algn="l"/>
            <a:endParaRPr lang="en-US" dirty="0"/>
          </a:p>
        </p:txBody>
      </p:sp>
    </p:spTree>
    <p:extLst>
      <p:ext uri="{BB962C8B-B14F-4D97-AF65-F5344CB8AC3E}">
        <p14:creationId xmlns:p14="http://schemas.microsoft.com/office/powerpoint/2010/main" val="1855792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387405" y="163277"/>
            <a:ext cx="10021371" cy="499503"/>
          </a:xfrm>
        </p:spPr>
        <p:txBody>
          <a:bodyPr>
            <a:normAutofit/>
          </a:bodyPr>
          <a:lstStyle/>
          <a:p>
            <a:pPr algn="l"/>
            <a:r>
              <a:rPr lang="en-US" sz="1600" b="1" i="0" dirty="0">
                <a:solidFill>
                  <a:srgbClr val="000000"/>
                </a:solidFill>
                <a:effectLst/>
                <a:latin typeface="arial" panose="020B0604020202020204" pitchFamily="34" charset="0"/>
              </a:rPr>
              <a:t>Question 10: </a:t>
            </a:r>
            <a:br>
              <a:rPr lang="en-US" sz="1600" b="0" i="0" dirty="0">
                <a:solidFill>
                  <a:srgbClr val="000000"/>
                </a:solidFill>
                <a:effectLst/>
                <a:latin typeface="arial" panose="020B0604020202020204" pitchFamily="34" charset="0"/>
              </a:rPr>
            </a:br>
            <a:r>
              <a:rPr lang="en-US" sz="1100" b="0" i="0" dirty="0">
                <a:solidFill>
                  <a:srgbClr val="000000"/>
                </a:solidFill>
                <a:effectLst/>
                <a:latin typeface="arial" panose="020B0604020202020204" pitchFamily="34" charset="0"/>
              </a:rPr>
              <a:t>For this project, conduct a regression analysis on either one dependent and one explanatory variable, or multiple explanatory variables (Chapter 10 &amp; 11).</a:t>
            </a:r>
          </a:p>
        </p:txBody>
      </p:sp>
      <p:sp>
        <p:nvSpPr>
          <p:cNvPr id="12" name="TextBox 11">
            <a:extLst>
              <a:ext uri="{FF2B5EF4-FFF2-40B4-BE49-F238E27FC236}">
                <a16:creationId xmlns:a16="http://schemas.microsoft.com/office/drawing/2014/main" id="{7CCEAB66-643F-AF0D-0D0C-3AFD310C406F}"/>
              </a:ext>
            </a:extLst>
          </p:cNvPr>
          <p:cNvSpPr txBox="1"/>
          <p:nvPr/>
        </p:nvSpPr>
        <p:spPr>
          <a:xfrm rot="10800000" flipV="1">
            <a:off x="387405" y="662780"/>
            <a:ext cx="10223125" cy="646331"/>
          </a:xfrm>
          <a:prstGeom prst="rect">
            <a:avLst/>
          </a:prstGeom>
          <a:noFill/>
        </p:spPr>
        <p:txBody>
          <a:bodyPr wrap="square" rtlCol="0">
            <a:spAutoFit/>
          </a:bodyPr>
          <a:lstStyle/>
          <a:p>
            <a:r>
              <a:rPr lang="en-US" sz="1200" dirty="0"/>
              <a:t>Two regression analysis I ran are below – </a:t>
            </a:r>
          </a:p>
          <a:p>
            <a:pPr marL="228600" indent="-228600">
              <a:buAutoNum type="arabicPeriod"/>
            </a:pPr>
            <a:r>
              <a:rPr lang="en-US" sz="1200" dirty="0"/>
              <a:t>Predicting severity of the accident from  "Distance(mi)”,  "Temperature in F”, and "Windspeed in mph”.</a:t>
            </a:r>
          </a:p>
          <a:p>
            <a:pPr marL="228600" indent="-228600">
              <a:buAutoNum type="arabicPeriod"/>
            </a:pPr>
            <a:r>
              <a:rPr lang="en-US" sz="1200" dirty="0"/>
              <a:t>Using timeseries analysis - looking at the number of accident prediction for 2022 and 2023, YOY comparison, and weekly and monthly seasonality.</a:t>
            </a:r>
          </a:p>
        </p:txBody>
      </p:sp>
      <p:pic>
        <p:nvPicPr>
          <p:cNvPr id="6" name="Picture 5" descr="Table&#10;&#10;Description automatically generated">
            <a:extLst>
              <a:ext uri="{FF2B5EF4-FFF2-40B4-BE49-F238E27FC236}">
                <a16:creationId xmlns:a16="http://schemas.microsoft.com/office/drawing/2014/main" id="{53EC07A8-EDA9-4CFC-CCFA-560765CADE21}"/>
              </a:ext>
            </a:extLst>
          </p:cNvPr>
          <p:cNvPicPr>
            <a:picLocks noChangeAspect="1"/>
          </p:cNvPicPr>
          <p:nvPr/>
        </p:nvPicPr>
        <p:blipFill>
          <a:blip r:embed="rId3"/>
          <a:stretch>
            <a:fillRect/>
          </a:stretch>
        </p:blipFill>
        <p:spPr>
          <a:xfrm>
            <a:off x="492386" y="1386130"/>
            <a:ext cx="3461226" cy="4108810"/>
          </a:xfrm>
          <a:prstGeom prst="rect">
            <a:avLst/>
          </a:prstGeom>
        </p:spPr>
      </p:pic>
      <p:sp>
        <p:nvSpPr>
          <p:cNvPr id="8" name="TextBox 7">
            <a:extLst>
              <a:ext uri="{FF2B5EF4-FFF2-40B4-BE49-F238E27FC236}">
                <a16:creationId xmlns:a16="http://schemas.microsoft.com/office/drawing/2014/main" id="{7EEDFE57-E2D1-3C78-5F40-18E0293B8644}"/>
              </a:ext>
            </a:extLst>
          </p:cNvPr>
          <p:cNvSpPr txBox="1"/>
          <p:nvPr/>
        </p:nvSpPr>
        <p:spPr>
          <a:xfrm>
            <a:off x="387405" y="5718138"/>
            <a:ext cx="3566207" cy="707886"/>
          </a:xfrm>
          <a:prstGeom prst="rect">
            <a:avLst/>
          </a:prstGeom>
          <a:noFill/>
        </p:spPr>
        <p:txBody>
          <a:bodyPr wrap="square" rtlCol="0">
            <a:spAutoFit/>
          </a:bodyPr>
          <a:lstStyle/>
          <a:p>
            <a:r>
              <a:rPr lang="en-US" sz="1000" dirty="0">
                <a:solidFill>
                  <a:schemeClr val="accent1"/>
                </a:solidFill>
              </a:rPr>
              <a:t>Looking at the r-squared of model which near 0, it does not represent strong relationship between independent and dependent variables. Individually though p-values of independent variables is quite significant</a:t>
            </a:r>
          </a:p>
        </p:txBody>
      </p:sp>
      <p:pic>
        <p:nvPicPr>
          <p:cNvPr id="10" name="Picture 9" descr="Chart, scatter chart&#10;&#10;Description automatically generated">
            <a:extLst>
              <a:ext uri="{FF2B5EF4-FFF2-40B4-BE49-F238E27FC236}">
                <a16:creationId xmlns:a16="http://schemas.microsoft.com/office/drawing/2014/main" id="{8431D8E8-F7DB-20DF-E78B-D4DEEF06F6E5}"/>
              </a:ext>
            </a:extLst>
          </p:cNvPr>
          <p:cNvPicPr>
            <a:picLocks noChangeAspect="1"/>
          </p:cNvPicPr>
          <p:nvPr/>
        </p:nvPicPr>
        <p:blipFill>
          <a:blip r:embed="rId4"/>
          <a:stretch>
            <a:fillRect/>
          </a:stretch>
        </p:blipFill>
        <p:spPr>
          <a:xfrm>
            <a:off x="4232278" y="1616868"/>
            <a:ext cx="3664035" cy="2250112"/>
          </a:xfrm>
          <a:prstGeom prst="rect">
            <a:avLst/>
          </a:prstGeom>
        </p:spPr>
      </p:pic>
      <p:pic>
        <p:nvPicPr>
          <p:cNvPr id="17" name="Picture 16" descr="Graphical user interface, chart, line chart&#10;&#10;Description automatically generated">
            <a:extLst>
              <a:ext uri="{FF2B5EF4-FFF2-40B4-BE49-F238E27FC236}">
                <a16:creationId xmlns:a16="http://schemas.microsoft.com/office/drawing/2014/main" id="{2475F93F-0A65-70E9-AD9E-280ACD6F0B36}"/>
              </a:ext>
            </a:extLst>
          </p:cNvPr>
          <p:cNvPicPr>
            <a:picLocks noChangeAspect="1"/>
          </p:cNvPicPr>
          <p:nvPr/>
        </p:nvPicPr>
        <p:blipFill>
          <a:blip r:embed="rId5"/>
          <a:stretch>
            <a:fillRect/>
          </a:stretch>
        </p:blipFill>
        <p:spPr>
          <a:xfrm>
            <a:off x="7930497" y="1665211"/>
            <a:ext cx="3373478" cy="2252823"/>
          </a:xfrm>
          <a:prstGeom prst="rect">
            <a:avLst/>
          </a:prstGeom>
        </p:spPr>
      </p:pic>
      <p:pic>
        <p:nvPicPr>
          <p:cNvPr id="19" name="Picture 18" descr="Chart, line chart&#10;&#10;Description automatically generated">
            <a:extLst>
              <a:ext uri="{FF2B5EF4-FFF2-40B4-BE49-F238E27FC236}">
                <a16:creationId xmlns:a16="http://schemas.microsoft.com/office/drawing/2014/main" id="{5737AFA8-212B-2E3B-4BDF-61F869256FD5}"/>
              </a:ext>
            </a:extLst>
          </p:cNvPr>
          <p:cNvPicPr>
            <a:picLocks noChangeAspect="1"/>
          </p:cNvPicPr>
          <p:nvPr/>
        </p:nvPicPr>
        <p:blipFill>
          <a:blip r:embed="rId6"/>
          <a:stretch>
            <a:fillRect/>
          </a:stretch>
        </p:blipFill>
        <p:spPr>
          <a:xfrm>
            <a:off x="4117655" y="3918035"/>
            <a:ext cx="3815956" cy="1323098"/>
          </a:xfrm>
          <a:prstGeom prst="rect">
            <a:avLst/>
          </a:prstGeom>
        </p:spPr>
      </p:pic>
      <p:sp>
        <p:nvSpPr>
          <p:cNvPr id="20" name="TextBox 19">
            <a:extLst>
              <a:ext uri="{FF2B5EF4-FFF2-40B4-BE49-F238E27FC236}">
                <a16:creationId xmlns:a16="http://schemas.microsoft.com/office/drawing/2014/main" id="{CFBBC715-4E6C-5619-6FE8-83E9C5FFAF4E}"/>
              </a:ext>
            </a:extLst>
          </p:cNvPr>
          <p:cNvSpPr txBox="1"/>
          <p:nvPr/>
        </p:nvSpPr>
        <p:spPr>
          <a:xfrm>
            <a:off x="8118506" y="3999431"/>
            <a:ext cx="3905429" cy="1446550"/>
          </a:xfrm>
          <a:prstGeom prst="rect">
            <a:avLst/>
          </a:prstGeom>
          <a:noFill/>
        </p:spPr>
        <p:txBody>
          <a:bodyPr wrap="square" rtlCol="0">
            <a:spAutoFit/>
          </a:bodyPr>
          <a:lstStyle/>
          <a:p>
            <a:r>
              <a:rPr lang="en-US" sz="1000" dirty="0">
                <a:solidFill>
                  <a:schemeClr val="accent1"/>
                </a:solidFill>
              </a:rPr>
              <a:t>Overall trends are predicted to go up for traffic events in 2022 and later from ~4,000 to ~6,000 at the start 2022 when compared to start of 2021.</a:t>
            </a:r>
          </a:p>
          <a:p>
            <a:endParaRPr lang="en-US" sz="1000" dirty="0">
              <a:solidFill>
                <a:schemeClr val="accent1"/>
              </a:solidFill>
            </a:endParaRPr>
          </a:p>
          <a:p>
            <a:r>
              <a:rPr lang="en-US" sz="1000" dirty="0">
                <a:solidFill>
                  <a:schemeClr val="accent1"/>
                </a:solidFill>
              </a:rPr>
              <a:t>Prediction is continuous increasing trend in 2022, with 2022 ending with about 90 to 100,000 traffic events. Did consider COVID 19 lockdowns as holidays when creating above prediction.</a:t>
            </a:r>
          </a:p>
          <a:p>
            <a:endParaRPr lang="en-US" dirty="0"/>
          </a:p>
        </p:txBody>
      </p:sp>
      <p:sp>
        <p:nvSpPr>
          <p:cNvPr id="21" name="TextBox 20">
            <a:extLst>
              <a:ext uri="{FF2B5EF4-FFF2-40B4-BE49-F238E27FC236}">
                <a16:creationId xmlns:a16="http://schemas.microsoft.com/office/drawing/2014/main" id="{795F9423-ABA9-1911-70AD-F3A534C8E698}"/>
              </a:ext>
            </a:extLst>
          </p:cNvPr>
          <p:cNvSpPr txBox="1"/>
          <p:nvPr/>
        </p:nvSpPr>
        <p:spPr>
          <a:xfrm>
            <a:off x="4275008" y="5425964"/>
            <a:ext cx="7689105" cy="861774"/>
          </a:xfrm>
          <a:prstGeom prst="rect">
            <a:avLst/>
          </a:prstGeom>
          <a:noFill/>
        </p:spPr>
        <p:txBody>
          <a:bodyPr wrap="square" rtlCol="0">
            <a:spAutoFit/>
          </a:bodyPr>
          <a:lstStyle/>
          <a:p>
            <a:r>
              <a:rPr lang="en-US" sz="1000" dirty="0">
                <a:solidFill>
                  <a:schemeClr val="accent1"/>
                </a:solidFill>
              </a:rPr>
              <a:t>It's clear that we have seasonality in the data, and it is influenced by national holidays and summer vacations. We can see the traffic events spike towards the end of the year starting from Thanksgiving going into New year.</a:t>
            </a:r>
          </a:p>
          <a:p>
            <a:endParaRPr lang="en-US" sz="1000" dirty="0">
              <a:solidFill>
                <a:schemeClr val="accent1"/>
              </a:solidFill>
            </a:endParaRPr>
          </a:p>
          <a:p>
            <a:r>
              <a:rPr lang="en-US" sz="1000" dirty="0">
                <a:solidFill>
                  <a:schemeClr val="accent1"/>
                </a:solidFill>
              </a:rPr>
              <a:t>We can also see traffic events spike during summer vacations showing that's when people travel more. Take away will be to avoid travel during identified busy months / seasons.</a:t>
            </a:r>
          </a:p>
        </p:txBody>
      </p:sp>
    </p:spTree>
    <p:extLst>
      <p:ext uri="{BB962C8B-B14F-4D97-AF65-F5344CB8AC3E}">
        <p14:creationId xmlns:p14="http://schemas.microsoft.com/office/powerpoint/2010/main" val="3204261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387405" y="453836"/>
            <a:ext cx="10021371" cy="580206"/>
          </a:xfrm>
        </p:spPr>
        <p:txBody>
          <a:bodyPr>
            <a:normAutofit fontScale="90000"/>
          </a:bodyPr>
          <a:lstStyle/>
          <a:p>
            <a:pPr algn="l"/>
            <a:r>
              <a:rPr lang="en-US" sz="1600" b="1" i="0" dirty="0">
                <a:solidFill>
                  <a:srgbClr val="000000"/>
                </a:solidFill>
                <a:effectLst/>
                <a:latin typeface="arial" panose="020B0604020202020204" pitchFamily="34" charset="0"/>
              </a:rPr>
              <a:t>Location Analysis</a:t>
            </a:r>
            <a:br>
              <a:rPr lang="en-US" sz="1600" b="1" i="0" dirty="0">
                <a:solidFill>
                  <a:srgbClr val="000000"/>
                </a:solidFill>
                <a:effectLst/>
                <a:latin typeface="arial" panose="020B0604020202020204" pitchFamily="34" charset="0"/>
              </a:rPr>
            </a:br>
            <a:br>
              <a:rPr lang="en-US" sz="1600" dirty="0">
                <a:solidFill>
                  <a:srgbClr val="000000"/>
                </a:solidFill>
                <a:latin typeface="arial" panose="020B0604020202020204" pitchFamily="34" charset="0"/>
              </a:rPr>
            </a:br>
            <a:r>
              <a:rPr lang="en-US" sz="1300" b="0" i="0" dirty="0">
                <a:solidFill>
                  <a:srgbClr val="000000"/>
                </a:solidFill>
                <a:effectLst/>
                <a:latin typeface="arial" panose="020B0604020202020204" pitchFamily="34" charset="0"/>
              </a:rPr>
              <a:t>In this dataset, we have different attributes like city, </a:t>
            </a:r>
            <a:r>
              <a:rPr lang="en-US" sz="1300" dirty="0">
                <a:solidFill>
                  <a:srgbClr val="000000"/>
                </a:solidFill>
                <a:latin typeface="arial" panose="020B0604020202020204" pitchFamily="34" charset="0"/>
              </a:rPr>
              <a:t>s</a:t>
            </a:r>
            <a:r>
              <a:rPr lang="en-US" sz="1300" b="0" i="0" dirty="0">
                <a:solidFill>
                  <a:srgbClr val="000000"/>
                </a:solidFill>
                <a:effectLst/>
                <a:latin typeface="arial" panose="020B0604020202020204" pitchFamily="34" charset="0"/>
              </a:rPr>
              <a:t>tate, </a:t>
            </a:r>
            <a:r>
              <a:rPr lang="en-US" sz="1300" dirty="0">
                <a:solidFill>
                  <a:srgbClr val="000000"/>
                </a:solidFill>
                <a:latin typeface="arial" panose="020B0604020202020204" pitchFamily="34" charset="0"/>
              </a:rPr>
              <a:t>time zone</a:t>
            </a:r>
            <a:r>
              <a:rPr lang="en-US" sz="1300" b="0" i="0" dirty="0">
                <a:solidFill>
                  <a:srgbClr val="000000"/>
                </a:solidFill>
                <a:effectLst/>
                <a:latin typeface="arial" panose="020B0604020202020204" pitchFamily="34" charset="0"/>
              </a:rPr>
              <a:t> and even street for each accident records. Here we will analyze these four features based on the no. of cases for each distinct location.</a:t>
            </a:r>
          </a:p>
        </p:txBody>
      </p:sp>
      <p:pic>
        <p:nvPicPr>
          <p:cNvPr id="3" name="Picture 2" descr="Chart, bar chart&#10;&#10;Description automatically generated">
            <a:extLst>
              <a:ext uri="{FF2B5EF4-FFF2-40B4-BE49-F238E27FC236}">
                <a16:creationId xmlns:a16="http://schemas.microsoft.com/office/drawing/2014/main" id="{2EA9B625-FEDF-952E-3598-31A45FC4C5FF}"/>
              </a:ext>
            </a:extLst>
          </p:cNvPr>
          <p:cNvPicPr>
            <a:picLocks noChangeAspect="1"/>
          </p:cNvPicPr>
          <p:nvPr/>
        </p:nvPicPr>
        <p:blipFill>
          <a:blip r:embed="rId3"/>
          <a:stretch>
            <a:fillRect/>
          </a:stretch>
        </p:blipFill>
        <p:spPr>
          <a:xfrm>
            <a:off x="7464962" y="1169217"/>
            <a:ext cx="2681488" cy="2259784"/>
          </a:xfrm>
          <a:prstGeom prst="rect">
            <a:avLst/>
          </a:prstGeom>
        </p:spPr>
      </p:pic>
      <p:pic>
        <p:nvPicPr>
          <p:cNvPr id="6" name="Picture 5" descr="Map&#10;&#10;Description automatically generated">
            <a:extLst>
              <a:ext uri="{FF2B5EF4-FFF2-40B4-BE49-F238E27FC236}">
                <a16:creationId xmlns:a16="http://schemas.microsoft.com/office/drawing/2014/main" id="{49BE0B71-D2CA-93BE-AAE1-55A810C6716C}"/>
              </a:ext>
            </a:extLst>
          </p:cNvPr>
          <p:cNvPicPr>
            <a:picLocks noChangeAspect="1"/>
          </p:cNvPicPr>
          <p:nvPr/>
        </p:nvPicPr>
        <p:blipFill>
          <a:blip r:embed="rId4"/>
          <a:stretch>
            <a:fillRect/>
          </a:stretch>
        </p:blipFill>
        <p:spPr>
          <a:xfrm>
            <a:off x="3555051" y="3666223"/>
            <a:ext cx="4687757" cy="1588662"/>
          </a:xfrm>
          <a:prstGeom prst="rect">
            <a:avLst/>
          </a:prstGeom>
        </p:spPr>
      </p:pic>
      <p:pic>
        <p:nvPicPr>
          <p:cNvPr id="10" name="Picture 9" descr="Chart, bar chart&#10;&#10;Description automatically generated">
            <a:extLst>
              <a:ext uri="{FF2B5EF4-FFF2-40B4-BE49-F238E27FC236}">
                <a16:creationId xmlns:a16="http://schemas.microsoft.com/office/drawing/2014/main" id="{0F26AB52-6DAF-5A47-A888-1F088AB82522}"/>
              </a:ext>
            </a:extLst>
          </p:cNvPr>
          <p:cNvPicPr>
            <a:picLocks noChangeAspect="1"/>
          </p:cNvPicPr>
          <p:nvPr/>
        </p:nvPicPr>
        <p:blipFill>
          <a:blip r:embed="rId5"/>
          <a:stretch>
            <a:fillRect/>
          </a:stretch>
        </p:blipFill>
        <p:spPr>
          <a:xfrm>
            <a:off x="3805643" y="1172205"/>
            <a:ext cx="3416101" cy="2426927"/>
          </a:xfrm>
          <a:prstGeom prst="rect">
            <a:avLst/>
          </a:prstGeom>
        </p:spPr>
      </p:pic>
      <p:pic>
        <p:nvPicPr>
          <p:cNvPr id="17" name="Picture 16" descr="Chart, bar chart&#10;&#10;Description automatically generated">
            <a:extLst>
              <a:ext uri="{FF2B5EF4-FFF2-40B4-BE49-F238E27FC236}">
                <a16:creationId xmlns:a16="http://schemas.microsoft.com/office/drawing/2014/main" id="{9904F08F-3875-8F7B-A81D-DF1DF9B7B9CA}"/>
              </a:ext>
            </a:extLst>
          </p:cNvPr>
          <p:cNvPicPr>
            <a:picLocks noChangeAspect="1"/>
          </p:cNvPicPr>
          <p:nvPr/>
        </p:nvPicPr>
        <p:blipFill>
          <a:blip r:embed="rId6"/>
          <a:stretch>
            <a:fillRect/>
          </a:stretch>
        </p:blipFill>
        <p:spPr>
          <a:xfrm>
            <a:off x="387405" y="1136669"/>
            <a:ext cx="3363027" cy="2426927"/>
          </a:xfrm>
          <a:prstGeom prst="rect">
            <a:avLst/>
          </a:prstGeom>
        </p:spPr>
      </p:pic>
      <p:sp>
        <p:nvSpPr>
          <p:cNvPr id="19" name="TextBox 18">
            <a:extLst>
              <a:ext uri="{FF2B5EF4-FFF2-40B4-BE49-F238E27FC236}">
                <a16:creationId xmlns:a16="http://schemas.microsoft.com/office/drawing/2014/main" id="{AD862FDC-8295-5736-1C86-611500110AAB}"/>
              </a:ext>
            </a:extLst>
          </p:cNvPr>
          <p:cNvSpPr txBox="1"/>
          <p:nvPr/>
        </p:nvSpPr>
        <p:spPr>
          <a:xfrm>
            <a:off x="478564" y="5341121"/>
            <a:ext cx="10648060" cy="830997"/>
          </a:xfrm>
          <a:prstGeom prst="rect">
            <a:avLst/>
          </a:prstGeom>
          <a:noFill/>
        </p:spPr>
        <p:txBody>
          <a:bodyPr wrap="square" rtlCol="0">
            <a:spAutoFit/>
          </a:bodyPr>
          <a:lstStyle/>
          <a:p>
            <a:pPr marL="228600" indent="-228600">
              <a:buFont typeface="+mj-lt"/>
              <a:buAutoNum type="arabicPeriod"/>
            </a:pPr>
            <a:r>
              <a:rPr lang="en-US" sz="1200" dirty="0"/>
              <a:t>Fig 1: CA had highest no of accidents, about 800K while next state was FL with ½ the cases i.e., 400K. Checked for accidents vs other traffic incidents by state in Fig 2.</a:t>
            </a:r>
          </a:p>
          <a:p>
            <a:pPr marL="228600" indent="-228600">
              <a:buFont typeface="+mj-lt"/>
              <a:buAutoNum type="arabicPeriod"/>
            </a:pPr>
            <a:r>
              <a:rPr lang="en-US" sz="1200" dirty="0"/>
              <a:t>Fig 3 : Shows traffic cases distribution by cities. Miami is leading with 78200 followed by LA, Orlando, Dallas, Sacramento, Charlotte, Houston, San Diego, Portland, and Minneapolis.</a:t>
            </a:r>
          </a:p>
          <a:p>
            <a:pPr marL="228600" indent="-228600">
              <a:buFont typeface="+mj-lt"/>
              <a:buAutoNum type="arabicPeriod"/>
            </a:pPr>
            <a:r>
              <a:rPr lang="en-US" sz="1200" dirty="0"/>
              <a:t>Fig 4: Shows the distribution of traffic events (including accidents and others) by state on geo map of the US.</a:t>
            </a:r>
          </a:p>
        </p:txBody>
      </p:sp>
    </p:spTree>
    <p:extLst>
      <p:ext uri="{BB962C8B-B14F-4D97-AF65-F5344CB8AC3E}">
        <p14:creationId xmlns:p14="http://schemas.microsoft.com/office/powerpoint/2010/main" val="1483645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387405" y="163277"/>
            <a:ext cx="10021371" cy="499501"/>
          </a:xfrm>
        </p:spPr>
        <p:txBody>
          <a:bodyPr>
            <a:normAutofit/>
          </a:bodyPr>
          <a:lstStyle/>
          <a:p>
            <a:pPr algn="l"/>
            <a:r>
              <a:rPr lang="en-US" sz="1600" b="1" i="0" dirty="0">
                <a:solidFill>
                  <a:srgbClr val="000000"/>
                </a:solidFill>
                <a:effectLst/>
                <a:latin typeface="arial" panose="020B0604020202020204" pitchFamily="34" charset="0"/>
              </a:rPr>
              <a:t>EDA SUMMARY</a:t>
            </a:r>
            <a:br>
              <a:rPr lang="en-US" sz="1600" b="0" i="0" dirty="0">
                <a:solidFill>
                  <a:srgbClr val="000000"/>
                </a:solidFill>
                <a:effectLst/>
                <a:latin typeface="arial" panose="020B0604020202020204" pitchFamily="34" charset="0"/>
              </a:rPr>
            </a:br>
            <a:endParaRPr lang="en-US" sz="1100" b="0" i="0" dirty="0">
              <a:solidFill>
                <a:srgbClr val="000000"/>
              </a:solidFill>
              <a:effectLst/>
              <a:latin typeface="arial" panose="020B0604020202020204" pitchFamily="34" charset="0"/>
            </a:endParaRPr>
          </a:p>
        </p:txBody>
      </p:sp>
      <p:sp>
        <p:nvSpPr>
          <p:cNvPr id="12" name="TextBox 11">
            <a:extLst>
              <a:ext uri="{FF2B5EF4-FFF2-40B4-BE49-F238E27FC236}">
                <a16:creationId xmlns:a16="http://schemas.microsoft.com/office/drawing/2014/main" id="{7CCEAB66-643F-AF0D-0D0C-3AFD310C406F}"/>
              </a:ext>
            </a:extLst>
          </p:cNvPr>
          <p:cNvSpPr txBox="1"/>
          <p:nvPr/>
        </p:nvSpPr>
        <p:spPr>
          <a:xfrm rot="10800000" flipV="1">
            <a:off x="387405" y="544946"/>
            <a:ext cx="10223125" cy="5570756"/>
          </a:xfrm>
          <a:prstGeom prst="rect">
            <a:avLst/>
          </a:prstGeom>
          <a:noFill/>
        </p:spPr>
        <p:txBody>
          <a:bodyPr wrap="square" rtlCol="0">
            <a:spAutoFit/>
          </a:bodyPr>
          <a:lstStyle/>
          <a:p>
            <a:r>
              <a:rPr lang="en-US" sz="1400" b="1" dirty="0"/>
              <a:t>Outcome :</a:t>
            </a:r>
          </a:p>
          <a:p>
            <a:r>
              <a:rPr lang="en-US" sz="1200" dirty="0"/>
              <a:t>This is a countrywide traffic accident dataset, which covers 49 states of the United States. Below are all EDA outcomes and observations.</a:t>
            </a:r>
          </a:p>
          <a:p>
            <a:r>
              <a:rPr lang="en-US" sz="1200" dirty="0"/>
              <a:t>1. Only 10-15% of all accidents in the US were high severity accidents.</a:t>
            </a:r>
          </a:p>
          <a:p>
            <a:r>
              <a:rPr lang="en-US" sz="1200" dirty="0"/>
              <a:t>2. More than 80% of the accidents impacted less than 1 mile and got cleared in less than 7 hrs.</a:t>
            </a:r>
          </a:p>
          <a:p>
            <a:r>
              <a:rPr lang="en-US" sz="1200" dirty="0"/>
              <a:t>3. 50% accident happened at temperature between 55-to-80-degree Fahrenheit.</a:t>
            </a:r>
          </a:p>
          <a:p>
            <a:r>
              <a:rPr lang="en-US" sz="1200" dirty="0"/>
              <a:t>4. More than 80% of accidents seems to have happened at windspeed &lt;= 11 mph</a:t>
            </a:r>
          </a:p>
          <a:p>
            <a:r>
              <a:rPr lang="en-US" sz="1200" dirty="0"/>
              <a:t>5. Low to medium severity accidents have slightly higher probability of occurrence during nighttime. And higher severity accidents have higher probability to occur in daytime. Severity 4 accidents have almost 10% probability of happening in daytime while only about 6% probability of them happening at the nighttime.</a:t>
            </a:r>
          </a:p>
          <a:p>
            <a:r>
              <a:rPr lang="en-US" sz="1200" dirty="0"/>
              <a:t>6. LOCATION Analysis - Accidents are concentrated in western and eastern US states. Minimal accident events were recorded in the central US. Top 10 states with highest number of accidents are CA, FL, TX, OR, VA, NY, PA, MN, NC, SC from highest to lowest respectively. Miami, Los Angeles, and Orlando are top 3 cities with accidents. </a:t>
            </a:r>
          </a:p>
          <a:p>
            <a:r>
              <a:rPr lang="en-US" sz="1200" dirty="0"/>
              <a:t>7. In about 70% of accidents traffic cleared within 4 hrs. 80% rollovers were cleared within an hour.</a:t>
            </a:r>
          </a:p>
          <a:p>
            <a:r>
              <a:rPr lang="en-US" sz="1200" dirty="0"/>
              <a:t>8. TIME SERIES ANALYSIS - Prediction for year 2022 and 2023 shows increasing number of accidents by almost 40% between start of 2022 and start of 2023.</a:t>
            </a:r>
          </a:p>
          <a:p>
            <a:r>
              <a:rPr lang="en-US" sz="1200" dirty="0"/>
              <a:t>9. SEASONALITY - Accident data has seasonal trend and spikes during holidays (specially between Nov to Jan) and in summer vacations. </a:t>
            </a:r>
          </a:p>
          <a:p>
            <a:endParaRPr lang="en-US" sz="1200" dirty="0"/>
          </a:p>
          <a:p>
            <a:r>
              <a:rPr lang="en-US" sz="1400" b="1" dirty="0"/>
              <a:t>What is missing in the data?</a:t>
            </a:r>
          </a:p>
          <a:p>
            <a:r>
              <a:rPr lang="en-US" sz="1200" dirty="0"/>
              <a:t>I think info about types of car involved in the accidents, number of people involved, gender, student driver or not </a:t>
            </a:r>
            <a:r>
              <a:rPr lang="en-US" sz="1200" dirty="0" err="1"/>
              <a:t>etc</a:t>
            </a:r>
            <a:r>
              <a:rPr lang="en-US" sz="1200" dirty="0"/>
              <a:t> </a:t>
            </a:r>
            <a:r>
              <a:rPr lang="en-US" sz="1200" dirty="0" err="1"/>
              <a:t>wil</a:t>
            </a:r>
            <a:r>
              <a:rPr lang="en-US" sz="1200" dirty="0"/>
              <a:t> be very interesting</a:t>
            </a:r>
          </a:p>
          <a:p>
            <a:r>
              <a:rPr lang="en-US" sz="1200" dirty="0"/>
              <a:t>to look at as well.</a:t>
            </a:r>
          </a:p>
          <a:p>
            <a:endParaRPr lang="en-US" sz="1200" dirty="0"/>
          </a:p>
          <a:p>
            <a:r>
              <a:rPr lang="en-US" sz="1400" b="1" dirty="0"/>
              <a:t>Were there any variables you felt could have helped in the analysis?</a:t>
            </a:r>
          </a:p>
          <a:p>
            <a:r>
              <a:rPr lang="en-US" sz="1200" dirty="0"/>
              <a:t>Some variables that are present, but I did not look at them are binary variables showing details about surroundings of the accident i.e. presence of </a:t>
            </a:r>
            <a:r>
              <a:rPr lang="en-US" sz="1200" dirty="0" err="1"/>
              <a:t>sppek</a:t>
            </a:r>
            <a:r>
              <a:rPr lang="en-US" sz="1200" dirty="0"/>
              <a:t> breaker, signal etc.</a:t>
            </a:r>
          </a:p>
          <a:p>
            <a:endParaRPr lang="en-US" sz="1200" dirty="0"/>
          </a:p>
          <a:p>
            <a:r>
              <a:rPr lang="en-US" sz="1400" b="1" dirty="0"/>
              <a:t>Were there any assumptions made you felt were incorrect?</a:t>
            </a:r>
          </a:p>
          <a:p>
            <a:r>
              <a:rPr lang="en-US" sz="1200" dirty="0"/>
              <a:t>Assumptions related to accidents during daytime and nighttime needs more data.</a:t>
            </a:r>
          </a:p>
          <a:p>
            <a:endParaRPr lang="en-US" sz="1200" dirty="0"/>
          </a:p>
          <a:p>
            <a:r>
              <a:rPr lang="en-US" sz="1400" b="1" dirty="0"/>
              <a:t>What challenges did you face, what did you not fully understand?</a:t>
            </a:r>
          </a:p>
          <a:p>
            <a:r>
              <a:rPr lang="en-US" sz="1200" dirty="0"/>
              <a:t>Regression analysis to predict severity of an accident by distance, temperature etc. was not accurate. Model was not very accurate with low R-squared but individual independent variables showed statistically significant p-values.</a:t>
            </a:r>
          </a:p>
        </p:txBody>
      </p:sp>
    </p:spTree>
    <p:extLst>
      <p:ext uri="{BB962C8B-B14F-4D97-AF65-F5344CB8AC3E}">
        <p14:creationId xmlns:p14="http://schemas.microsoft.com/office/powerpoint/2010/main" val="388986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421590" y="239289"/>
            <a:ext cx="9144000" cy="303383"/>
          </a:xfrm>
        </p:spPr>
        <p:txBody>
          <a:bodyPr>
            <a:noAutofit/>
          </a:bodyPr>
          <a:lstStyle/>
          <a:p>
            <a:pPr algn="l"/>
            <a:br>
              <a:rPr lang="en-US" sz="1600" b="1" dirty="0">
                <a:latin typeface="Arial" panose="020B0604020202020204" pitchFamily="34" charset="0"/>
                <a:cs typeface="Arial" panose="020B0604020202020204" pitchFamily="34" charset="0"/>
              </a:rPr>
            </a:b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Data Set Introduction</a:t>
            </a:r>
          </a:p>
        </p:txBody>
      </p:sp>
      <p:sp>
        <p:nvSpPr>
          <p:cNvPr id="17" name="Subtitle 16">
            <a:extLst>
              <a:ext uri="{FF2B5EF4-FFF2-40B4-BE49-F238E27FC236}">
                <a16:creationId xmlns:a16="http://schemas.microsoft.com/office/drawing/2014/main" id="{BBCC592D-C7C9-B5B4-1FF8-9209F9105D56}"/>
              </a:ext>
            </a:extLst>
          </p:cNvPr>
          <p:cNvSpPr>
            <a:spLocks noGrp="1"/>
          </p:cNvSpPr>
          <p:nvPr>
            <p:ph type="subTitle" idx="1"/>
          </p:nvPr>
        </p:nvSpPr>
        <p:spPr>
          <a:xfrm>
            <a:off x="430134" y="713550"/>
            <a:ext cx="9978643" cy="4653204"/>
          </a:xfrm>
        </p:spPr>
        <p:txBody>
          <a:bodyPr>
            <a:normAutofit/>
          </a:bodyPr>
          <a:lstStyle/>
          <a:p>
            <a:pPr algn="l"/>
            <a:r>
              <a:rPr lang="en-US" sz="1400" b="1" dirty="0">
                <a:latin typeface="Arial" panose="020B0604020202020204" pitchFamily="34" charset="0"/>
                <a:cs typeface="Arial" panose="020B0604020202020204" pitchFamily="34" charset="0"/>
              </a:rPr>
              <a:t>Data Set</a:t>
            </a:r>
          </a:p>
          <a:p>
            <a:pPr algn="l"/>
            <a:r>
              <a:rPr lang="en-US" sz="1200" dirty="0"/>
              <a:t>I have chosen countrywide traffic accident dataset, which covers 49 states of the United States. The data is continuously being collected from February 2016, using several data providers, including multiple APIs that provide streaming traffic event data. These APIs broadcast traffic events captured by a variety of entities, such as the US and state departments of transportation, law enforcement agencies, traffic cameras, and traffic sensors within the road-networks. Currently, there are about 1.5 million accident records in this dataset.</a:t>
            </a:r>
          </a:p>
          <a:p>
            <a:pPr algn="l"/>
            <a:endParaRPr lang="en-US" sz="1400" b="1" dirty="0">
              <a:latin typeface="Arial" panose="020B0604020202020204" pitchFamily="34" charset="0"/>
              <a:cs typeface="Arial" panose="020B0604020202020204" pitchFamily="34" charset="0"/>
            </a:endParaRPr>
          </a:p>
          <a:p>
            <a:pPr algn="l"/>
            <a:r>
              <a:rPr lang="en-US" sz="1400" b="1" dirty="0">
                <a:latin typeface="Arial" panose="020B0604020202020204" pitchFamily="34" charset="0"/>
                <a:cs typeface="Arial" panose="020B0604020202020204" pitchFamily="34" charset="0"/>
              </a:rPr>
              <a:t>EDA Study inspiration</a:t>
            </a:r>
          </a:p>
          <a:p>
            <a:pPr algn="l"/>
            <a:r>
              <a:rPr lang="en-US" sz="1200" dirty="0"/>
              <a:t>US-Accidents can be used for numerous applications such as car accident prediction, studying car accidents hotspot locations, casualty analysis and extracting cause and effect rules to predict car accidents, and studying the impact of precipitation, temperature, windspeed or other environmental stimuli on accident occurrence. Seasonality can be also looked at while considering COVID-19 lock downs etc.</a:t>
            </a:r>
          </a:p>
          <a:p>
            <a:pPr algn="l"/>
            <a:endParaRPr lang="en-US" sz="1400" b="1" dirty="0">
              <a:latin typeface="Arial" panose="020B0604020202020204" pitchFamily="34" charset="0"/>
              <a:cs typeface="Arial" panose="020B0604020202020204" pitchFamily="34" charset="0"/>
            </a:endParaRPr>
          </a:p>
          <a:p>
            <a:pPr algn="l"/>
            <a:r>
              <a:rPr lang="en-US" sz="1400" b="1" dirty="0">
                <a:latin typeface="Arial" panose="020B0604020202020204" pitchFamily="34" charset="0"/>
                <a:cs typeface="Arial" panose="020B0604020202020204" pitchFamily="34" charset="0"/>
              </a:rPr>
              <a:t>Data Set Location</a:t>
            </a:r>
          </a:p>
          <a:p>
            <a:pPr algn="l"/>
            <a:r>
              <a:rPr lang="en-US" sz="1200" dirty="0"/>
              <a:t>Kaggle - </a:t>
            </a:r>
            <a:r>
              <a:rPr lang="en-US" sz="1200" dirty="0">
                <a:hlinkClick r:id="rId3"/>
              </a:rPr>
              <a:t>https://www.kaggle.com/datasets/sobhanmoosavi/us-accidents?select=US_Accidents_Dec21_updated.csv</a:t>
            </a:r>
            <a:endParaRPr lang="en-US" sz="1200" dirty="0"/>
          </a:p>
          <a:p>
            <a:pPr algn="l"/>
            <a:endParaRPr lang="en-US" sz="1400" b="1" dirty="0">
              <a:latin typeface="Arial" panose="020B0604020202020204" pitchFamily="34" charset="0"/>
              <a:cs typeface="Arial" panose="020B0604020202020204" pitchFamily="34" charset="0"/>
            </a:endParaRPr>
          </a:p>
          <a:p>
            <a:pPr algn="l"/>
            <a:r>
              <a:rPr lang="en-US" sz="1400" b="1" dirty="0">
                <a:latin typeface="Arial" panose="020B0604020202020204" pitchFamily="34" charset="0"/>
                <a:cs typeface="Arial" panose="020B0604020202020204" pitchFamily="34" charset="0"/>
              </a:rPr>
              <a:t>My Kaggle username and key to download the data file</a:t>
            </a:r>
          </a:p>
          <a:p>
            <a:pPr algn="l"/>
            <a:r>
              <a:rPr lang="en-US" sz="1200" dirty="0"/>
              <a:t>{"username":"manishshekhar","key":"d550fc7b6f0060440a22a18b2df4a3c3"}</a:t>
            </a:r>
          </a:p>
          <a:p>
            <a:pPr algn="l"/>
            <a:r>
              <a:rPr lang="en-US" sz="1200" dirty="0"/>
              <a:t>NOTE: Jupyter notebook will prompt for above username and key when attempting to download the data file from Kaggle.</a:t>
            </a:r>
          </a:p>
          <a:p>
            <a:pPr algn="l"/>
            <a:endParaRPr lang="en-US" sz="1200" dirty="0"/>
          </a:p>
        </p:txBody>
      </p:sp>
    </p:spTree>
    <p:extLst>
      <p:ext uri="{BB962C8B-B14F-4D97-AF65-F5344CB8AC3E}">
        <p14:creationId xmlns:p14="http://schemas.microsoft.com/office/powerpoint/2010/main" val="246345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387406" y="205104"/>
            <a:ext cx="9978642" cy="303384"/>
          </a:xfrm>
        </p:spPr>
        <p:txBody>
          <a:bodyPr>
            <a:normAutofit fontScale="90000"/>
          </a:bodyPr>
          <a:lstStyle/>
          <a:p>
            <a:pPr algn="l"/>
            <a:r>
              <a:rPr lang="en-US" sz="1600" b="1" dirty="0">
                <a:latin typeface="Arial" panose="020B0604020202020204" pitchFamily="34" charset="0"/>
                <a:cs typeface="Arial" panose="020B0604020202020204" pitchFamily="34" charset="0"/>
              </a:rPr>
              <a:t>Metadata of columns used in EDA</a:t>
            </a:r>
          </a:p>
        </p:txBody>
      </p:sp>
      <p:sp>
        <p:nvSpPr>
          <p:cNvPr id="17" name="Subtitle 16">
            <a:extLst>
              <a:ext uri="{FF2B5EF4-FFF2-40B4-BE49-F238E27FC236}">
                <a16:creationId xmlns:a16="http://schemas.microsoft.com/office/drawing/2014/main" id="{BBCC592D-C7C9-B5B4-1FF8-9209F9105D56}"/>
              </a:ext>
            </a:extLst>
          </p:cNvPr>
          <p:cNvSpPr>
            <a:spLocks noGrp="1"/>
          </p:cNvSpPr>
          <p:nvPr>
            <p:ph type="subTitle" idx="1"/>
          </p:nvPr>
        </p:nvSpPr>
        <p:spPr>
          <a:xfrm>
            <a:off x="430134" y="602456"/>
            <a:ext cx="10081193" cy="5610323"/>
          </a:xfrm>
        </p:spPr>
        <p:txBody>
          <a:bodyPr>
            <a:noAutofit/>
          </a:bodyPr>
          <a:lstStyle/>
          <a:p>
            <a:pPr marL="457200" indent="-457200" algn="l">
              <a:buFont typeface="+mj-lt"/>
              <a:buAutoNum type="arabicPeriod"/>
            </a:pPr>
            <a:r>
              <a:rPr lang="en-US" sz="1200" dirty="0"/>
              <a:t>Severity (Type : Number) - Shows the severity of the accident, a number between 1 and 4, where 1 indicates the least impact on traffic (i.e., short delay as a result of the accident) and 4 indicates a significant impact on traffic (i.e., long delay).</a:t>
            </a:r>
          </a:p>
          <a:p>
            <a:pPr marL="457200" indent="-457200" algn="l">
              <a:buFont typeface="+mj-lt"/>
              <a:buAutoNum type="arabicPeriod"/>
            </a:pPr>
            <a:r>
              <a:rPr lang="en-US" sz="1200" dirty="0"/>
              <a:t>Start_Time (Type : Date Time) - Shows start time of the accident in local time zone.</a:t>
            </a:r>
          </a:p>
          <a:p>
            <a:pPr marL="457200" indent="-457200" algn="l">
              <a:buFont typeface="+mj-lt"/>
              <a:buAutoNum type="arabicPeriod"/>
            </a:pPr>
            <a:r>
              <a:rPr lang="en-US" sz="1200" dirty="0"/>
              <a:t>End_Time (Type : Date Time) - Shows end time of the accident in local time zone. End time here refers to when the impact of accident on traffic flow was dismissed.</a:t>
            </a:r>
          </a:p>
          <a:p>
            <a:pPr marL="457200" indent="-457200" algn="l">
              <a:buFont typeface="+mj-lt"/>
              <a:buAutoNum type="arabicPeriod"/>
            </a:pPr>
            <a:r>
              <a:rPr lang="en-US" sz="1200" dirty="0"/>
              <a:t>Distance(mi) (Type : Number) - The length of the road extent affected by the accident.</a:t>
            </a:r>
          </a:p>
          <a:p>
            <a:pPr marL="457200" indent="-457200" algn="l">
              <a:buFont typeface="+mj-lt"/>
              <a:buAutoNum type="arabicPeriod"/>
            </a:pPr>
            <a:r>
              <a:rPr lang="en-US" sz="1200" dirty="0"/>
              <a:t>Description (Type : String) - Shows a human provided description of the accident.</a:t>
            </a:r>
          </a:p>
          <a:p>
            <a:pPr marL="457200" indent="-457200" algn="l">
              <a:buFont typeface="+mj-lt"/>
              <a:buAutoNum type="arabicPeriod"/>
            </a:pPr>
            <a:r>
              <a:rPr lang="en-US" sz="1200" dirty="0"/>
              <a:t>City (Type : String) - Shows the city name in address field.</a:t>
            </a:r>
          </a:p>
          <a:p>
            <a:pPr marL="457200" indent="-457200" algn="l">
              <a:buFont typeface="+mj-lt"/>
              <a:buAutoNum type="arabicPeriod"/>
            </a:pPr>
            <a:r>
              <a:rPr lang="en-US" sz="1200" dirty="0"/>
              <a:t>County (Type : String) - Shows the county name in address field.</a:t>
            </a:r>
          </a:p>
          <a:p>
            <a:pPr marL="457200" indent="-457200" algn="l">
              <a:buFont typeface="+mj-lt"/>
              <a:buAutoNum type="arabicPeriod"/>
            </a:pPr>
            <a:r>
              <a:rPr lang="en-US" sz="1200" dirty="0"/>
              <a:t>State (Type : String) - Shows the state name in address field.</a:t>
            </a:r>
          </a:p>
          <a:p>
            <a:pPr marL="457200" indent="-457200" algn="l">
              <a:buFont typeface="+mj-lt"/>
              <a:buAutoNum type="arabicPeriod"/>
            </a:pPr>
            <a:r>
              <a:rPr lang="en-US" sz="1200" dirty="0"/>
              <a:t>Country (Type : String) - Shows the country name in address field. Data is for US only.</a:t>
            </a:r>
          </a:p>
          <a:p>
            <a:pPr marL="457200" indent="-457200" algn="l">
              <a:buFont typeface="+mj-lt"/>
              <a:buAutoNum type="arabicPeriod"/>
            </a:pPr>
            <a:r>
              <a:rPr lang="en-US" sz="1200" dirty="0"/>
              <a:t>Temperature (F) (Type : Number) - Shows the temperature (in Fahrenheit).</a:t>
            </a:r>
          </a:p>
          <a:p>
            <a:pPr marL="457200" indent="-457200" algn="l">
              <a:buFont typeface="+mj-lt"/>
              <a:buAutoNum type="arabicPeriod"/>
            </a:pPr>
            <a:r>
              <a:rPr lang="en-US" sz="1200" dirty="0"/>
              <a:t>Wind_Chill (F) (Type : Number) - Shows the wind chill (in Fahrenheit).</a:t>
            </a:r>
          </a:p>
          <a:p>
            <a:pPr marL="457200" indent="-457200" algn="l">
              <a:buFont typeface="+mj-lt"/>
              <a:buAutoNum type="arabicPeriod"/>
            </a:pPr>
            <a:r>
              <a:rPr lang="en-US" sz="1200" dirty="0"/>
              <a:t>Pressure(in) (Type : Number) - Shows the air pressure (in inches).</a:t>
            </a:r>
          </a:p>
          <a:p>
            <a:pPr marL="457200" indent="-457200" algn="l">
              <a:buFont typeface="+mj-lt"/>
              <a:buAutoNum type="arabicPeriod"/>
            </a:pPr>
            <a:r>
              <a:rPr lang="en-US" sz="1200" dirty="0"/>
              <a:t>Visibility(miles) (Type : Number) - Shows visibility (in miles).</a:t>
            </a:r>
          </a:p>
          <a:p>
            <a:pPr marL="457200" indent="-457200" algn="l">
              <a:buFont typeface="+mj-lt"/>
              <a:buAutoNum type="arabicPeriod"/>
            </a:pPr>
            <a:r>
              <a:rPr lang="en-US" sz="1200" dirty="0"/>
              <a:t>Wind_Speed (Type : Number) - Shows wind speed (in miles per hour).</a:t>
            </a:r>
          </a:p>
          <a:p>
            <a:pPr marL="457200" indent="-457200" algn="l">
              <a:buFont typeface="+mj-lt"/>
              <a:buAutoNum type="arabicPeriod"/>
            </a:pPr>
            <a:r>
              <a:rPr lang="en-US" sz="1200" dirty="0"/>
              <a:t>Precipitation(in) (Type : Number) - Shows precipitation amount in inches, if there is any.</a:t>
            </a:r>
          </a:p>
          <a:p>
            <a:pPr marL="457200" indent="-457200" algn="l">
              <a:buFont typeface="+mj-lt"/>
              <a:buAutoNum type="arabicPeriod"/>
            </a:pPr>
            <a:r>
              <a:rPr lang="en-US" sz="1200" dirty="0"/>
              <a:t>Civil_Twilight (Type : String) - Shows the period of day (i.e., day or night) based on civil twilight.</a:t>
            </a:r>
          </a:p>
          <a:p>
            <a:pPr marL="457200" indent="-457200" algn="l">
              <a:buFont typeface="+mj-lt"/>
              <a:buAutoNum type="arabicPeriod"/>
            </a:pPr>
            <a:r>
              <a:rPr lang="en-US" sz="1200" dirty="0"/>
              <a:t>Nautical_Twilight (Type : String) - Shows the period of day (i.e., day or night) based on nautical twilight.</a:t>
            </a:r>
          </a:p>
          <a:p>
            <a:pPr marL="457200" indent="-457200" algn="l">
              <a:buFont typeface="+mj-lt"/>
              <a:buAutoNum type="arabicPeriod"/>
            </a:pPr>
            <a:r>
              <a:rPr lang="en-US" sz="1200" dirty="0"/>
              <a:t>Astronomical_Twilight (Type : String) - Shows the period of day (i.e., day or night) based on astronomical twilight.</a:t>
            </a:r>
          </a:p>
        </p:txBody>
      </p:sp>
    </p:spTree>
    <p:extLst>
      <p:ext uri="{BB962C8B-B14F-4D97-AF65-F5344CB8AC3E}">
        <p14:creationId xmlns:p14="http://schemas.microsoft.com/office/powerpoint/2010/main" val="211401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387405" y="163277"/>
            <a:ext cx="10021371" cy="1226151"/>
          </a:xfrm>
        </p:spPr>
        <p:txBody>
          <a:bodyPr>
            <a:normAutofit/>
          </a:bodyPr>
          <a:lstStyle/>
          <a:p>
            <a:pPr algn="l"/>
            <a:r>
              <a:rPr lang="en-US" sz="1600" b="1" i="0" dirty="0">
                <a:solidFill>
                  <a:srgbClr val="000000"/>
                </a:solidFill>
                <a:effectLst/>
                <a:latin typeface="arial" panose="020B0604020202020204" pitchFamily="34" charset="0"/>
              </a:rPr>
              <a:t>Question 1 to 4: </a:t>
            </a:r>
            <a:br>
              <a:rPr lang="en-US" sz="1600" b="0" i="0" dirty="0">
                <a:solidFill>
                  <a:srgbClr val="000000"/>
                </a:solidFill>
                <a:effectLst/>
                <a:latin typeface="arial" panose="020B0604020202020204" pitchFamily="34" charset="0"/>
              </a:rPr>
            </a:br>
            <a:r>
              <a:rPr lang="en-US" sz="1100" b="0" i="0" dirty="0">
                <a:solidFill>
                  <a:srgbClr val="000000"/>
                </a:solidFill>
                <a:effectLst/>
                <a:latin typeface="arial" panose="020B0604020202020204" pitchFamily="34" charset="0"/>
              </a:rPr>
              <a:t>1. A minimum of 5 variables in your dataset used during your analysis (for help with selecting, the author made his selection on page 6 of your book). Consider what you think could have an impact on your question – remember this is never perfect, so don’t be worried if you miss one (Chapter 1).</a:t>
            </a:r>
            <a:br>
              <a:rPr lang="en-US" sz="1100" b="0" i="0" dirty="0">
                <a:solidFill>
                  <a:srgbClr val="000000"/>
                </a:solidFill>
                <a:effectLst/>
                <a:latin typeface="arial" panose="020B0604020202020204" pitchFamily="34" charset="0"/>
              </a:rPr>
            </a:br>
            <a:r>
              <a:rPr lang="en-US" sz="1100" b="0" i="0" dirty="0">
                <a:solidFill>
                  <a:srgbClr val="000000"/>
                </a:solidFill>
                <a:effectLst/>
                <a:latin typeface="arial" panose="020B0604020202020204" pitchFamily="34" charset="0"/>
              </a:rPr>
              <a:t>2. Describe what the 5 variables mean in the dataset (Chapter 1).</a:t>
            </a:r>
            <a:br>
              <a:rPr lang="en-US" sz="1100" b="0" i="0" dirty="0">
                <a:solidFill>
                  <a:srgbClr val="000000"/>
                </a:solidFill>
                <a:effectLst/>
                <a:latin typeface="arial" panose="020B0604020202020204" pitchFamily="34" charset="0"/>
              </a:rPr>
            </a:br>
            <a:r>
              <a:rPr lang="en-US" sz="1100" b="0" i="0" dirty="0">
                <a:solidFill>
                  <a:srgbClr val="000000"/>
                </a:solidFill>
                <a:effectLst/>
                <a:latin typeface="arial" panose="020B0604020202020204" pitchFamily="34" charset="0"/>
              </a:rPr>
              <a:t>3. Include a histogram of each of the 5 variables – in your summary and analysis, identify any outliers and explain the reasoning for them being outliers and how you believe they should be handled (Chapter 2).</a:t>
            </a:r>
            <a:br>
              <a:rPr lang="en-US" sz="1100" b="0" i="0" dirty="0">
                <a:solidFill>
                  <a:srgbClr val="000000"/>
                </a:solidFill>
                <a:effectLst/>
                <a:latin typeface="arial" panose="020B0604020202020204" pitchFamily="34" charset="0"/>
              </a:rPr>
            </a:br>
            <a:r>
              <a:rPr lang="en-US" sz="1100" b="0" i="0" dirty="0">
                <a:solidFill>
                  <a:srgbClr val="000000"/>
                </a:solidFill>
                <a:effectLst/>
                <a:latin typeface="arial" panose="020B0604020202020204" pitchFamily="34" charset="0"/>
              </a:rPr>
              <a:t>4. Include the other descriptive characteristics about the variables: Mean, Mode, Spread, and Tails (Chapter 2).</a:t>
            </a:r>
          </a:p>
        </p:txBody>
      </p:sp>
      <p:pic>
        <p:nvPicPr>
          <p:cNvPr id="3" name="Picture 2" descr="Chart, bar chart&#10;&#10;Description automatically generated">
            <a:extLst>
              <a:ext uri="{FF2B5EF4-FFF2-40B4-BE49-F238E27FC236}">
                <a16:creationId xmlns:a16="http://schemas.microsoft.com/office/drawing/2014/main" id="{73505731-1282-38E9-FEDD-63852600F5A4}"/>
              </a:ext>
            </a:extLst>
          </p:cNvPr>
          <p:cNvPicPr>
            <a:picLocks noChangeAspect="1"/>
          </p:cNvPicPr>
          <p:nvPr/>
        </p:nvPicPr>
        <p:blipFill>
          <a:blip r:embed="rId3"/>
          <a:stretch>
            <a:fillRect/>
          </a:stretch>
        </p:blipFill>
        <p:spPr>
          <a:xfrm>
            <a:off x="387406" y="1392969"/>
            <a:ext cx="2242104" cy="1709947"/>
          </a:xfrm>
          <a:prstGeom prst="rect">
            <a:avLst/>
          </a:prstGeom>
        </p:spPr>
      </p:pic>
      <p:pic>
        <p:nvPicPr>
          <p:cNvPr id="5" name="Picture 4" descr="Chart, bar chart&#10;&#10;Description automatically generated">
            <a:extLst>
              <a:ext uri="{FF2B5EF4-FFF2-40B4-BE49-F238E27FC236}">
                <a16:creationId xmlns:a16="http://schemas.microsoft.com/office/drawing/2014/main" id="{57892AB4-8C38-5C38-1D1D-05ACCBA3136F}"/>
              </a:ext>
            </a:extLst>
          </p:cNvPr>
          <p:cNvPicPr>
            <a:picLocks noChangeAspect="1"/>
          </p:cNvPicPr>
          <p:nvPr/>
        </p:nvPicPr>
        <p:blipFill>
          <a:blip r:embed="rId4"/>
          <a:stretch>
            <a:fillRect/>
          </a:stretch>
        </p:blipFill>
        <p:spPr>
          <a:xfrm>
            <a:off x="3056046" y="1392970"/>
            <a:ext cx="2242105" cy="1702122"/>
          </a:xfrm>
          <a:prstGeom prst="rect">
            <a:avLst/>
          </a:prstGeom>
        </p:spPr>
      </p:pic>
      <p:pic>
        <p:nvPicPr>
          <p:cNvPr id="8" name="Picture 7" descr="Chart, bar chart&#10;&#10;Description automatically generated">
            <a:extLst>
              <a:ext uri="{FF2B5EF4-FFF2-40B4-BE49-F238E27FC236}">
                <a16:creationId xmlns:a16="http://schemas.microsoft.com/office/drawing/2014/main" id="{040C7E45-CD60-FCF7-1CD2-87800B6908CB}"/>
              </a:ext>
            </a:extLst>
          </p:cNvPr>
          <p:cNvPicPr>
            <a:picLocks noChangeAspect="1"/>
          </p:cNvPicPr>
          <p:nvPr/>
        </p:nvPicPr>
        <p:blipFill>
          <a:blip r:embed="rId5"/>
          <a:stretch>
            <a:fillRect/>
          </a:stretch>
        </p:blipFill>
        <p:spPr>
          <a:xfrm>
            <a:off x="5733252" y="1392970"/>
            <a:ext cx="2242104" cy="1705262"/>
          </a:xfrm>
          <a:prstGeom prst="rect">
            <a:avLst/>
          </a:prstGeom>
        </p:spPr>
      </p:pic>
      <p:pic>
        <p:nvPicPr>
          <p:cNvPr id="10" name="Picture 9" descr="Chart, histogram&#10;&#10;Description automatically generated">
            <a:extLst>
              <a:ext uri="{FF2B5EF4-FFF2-40B4-BE49-F238E27FC236}">
                <a16:creationId xmlns:a16="http://schemas.microsoft.com/office/drawing/2014/main" id="{D422EF1B-0291-CF74-1BC4-E6E38C09B610}"/>
              </a:ext>
            </a:extLst>
          </p:cNvPr>
          <p:cNvPicPr>
            <a:picLocks noChangeAspect="1"/>
          </p:cNvPicPr>
          <p:nvPr/>
        </p:nvPicPr>
        <p:blipFill>
          <a:blip r:embed="rId6"/>
          <a:stretch>
            <a:fillRect/>
          </a:stretch>
        </p:blipFill>
        <p:spPr>
          <a:xfrm>
            <a:off x="387405" y="3872235"/>
            <a:ext cx="2206385" cy="1709948"/>
          </a:xfrm>
          <a:prstGeom prst="rect">
            <a:avLst/>
          </a:prstGeom>
        </p:spPr>
      </p:pic>
      <p:pic>
        <p:nvPicPr>
          <p:cNvPr id="13" name="Picture 12" descr="Chart, bar chart, histogram&#10;&#10;Description automatically generated">
            <a:extLst>
              <a:ext uri="{FF2B5EF4-FFF2-40B4-BE49-F238E27FC236}">
                <a16:creationId xmlns:a16="http://schemas.microsoft.com/office/drawing/2014/main" id="{2A73C920-4D22-CD05-FCB5-EC69133CB4B9}"/>
              </a:ext>
            </a:extLst>
          </p:cNvPr>
          <p:cNvPicPr>
            <a:picLocks noChangeAspect="1"/>
          </p:cNvPicPr>
          <p:nvPr/>
        </p:nvPicPr>
        <p:blipFill>
          <a:blip r:embed="rId7"/>
          <a:stretch>
            <a:fillRect/>
          </a:stretch>
        </p:blipFill>
        <p:spPr>
          <a:xfrm>
            <a:off x="3067938" y="3872235"/>
            <a:ext cx="2242105" cy="1705263"/>
          </a:xfrm>
          <a:prstGeom prst="rect">
            <a:avLst/>
          </a:prstGeom>
        </p:spPr>
      </p:pic>
      <p:pic>
        <p:nvPicPr>
          <p:cNvPr id="19" name="Picture 18" descr="Chart, bar chart, histogram&#10;&#10;Description automatically generated">
            <a:extLst>
              <a:ext uri="{FF2B5EF4-FFF2-40B4-BE49-F238E27FC236}">
                <a16:creationId xmlns:a16="http://schemas.microsoft.com/office/drawing/2014/main" id="{C93C4389-4943-087C-2DC7-8189A04814AA}"/>
              </a:ext>
            </a:extLst>
          </p:cNvPr>
          <p:cNvPicPr>
            <a:picLocks noChangeAspect="1"/>
          </p:cNvPicPr>
          <p:nvPr/>
        </p:nvPicPr>
        <p:blipFill>
          <a:blip r:embed="rId8"/>
          <a:stretch>
            <a:fillRect/>
          </a:stretch>
        </p:blipFill>
        <p:spPr>
          <a:xfrm>
            <a:off x="5926309" y="3897335"/>
            <a:ext cx="2103209" cy="1606154"/>
          </a:xfrm>
          <a:prstGeom prst="rect">
            <a:avLst/>
          </a:prstGeom>
        </p:spPr>
      </p:pic>
      <p:sp>
        <p:nvSpPr>
          <p:cNvPr id="20" name="TextBox 19">
            <a:extLst>
              <a:ext uri="{FF2B5EF4-FFF2-40B4-BE49-F238E27FC236}">
                <a16:creationId xmlns:a16="http://schemas.microsoft.com/office/drawing/2014/main" id="{70156F7B-30F5-593F-B477-6DDF2638200C}"/>
              </a:ext>
            </a:extLst>
          </p:cNvPr>
          <p:cNvSpPr txBox="1"/>
          <p:nvPr/>
        </p:nvSpPr>
        <p:spPr>
          <a:xfrm>
            <a:off x="572569" y="3162216"/>
            <a:ext cx="2206385" cy="630942"/>
          </a:xfrm>
          <a:prstGeom prst="rect">
            <a:avLst/>
          </a:prstGeom>
          <a:noFill/>
        </p:spPr>
        <p:txBody>
          <a:bodyPr wrap="square" rtlCol="0">
            <a:spAutoFit/>
          </a:bodyPr>
          <a:lstStyle/>
          <a:p>
            <a:r>
              <a:rPr lang="en-US" sz="900" dirty="0"/>
              <a:t>Mean severity of accidents is 2.13 (right in the middle of 1-low and 4-high). 75th percentile for severity is also about 2.</a:t>
            </a:r>
          </a:p>
          <a:p>
            <a:endParaRPr lang="en-US" sz="800" dirty="0"/>
          </a:p>
        </p:txBody>
      </p:sp>
      <p:sp>
        <p:nvSpPr>
          <p:cNvPr id="21" name="TextBox 20">
            <a:extLst>
              <a:ext uri="{FF2B5EF4-FFF2-40B4-BE49-F238E27FC236}">
                <a16:creationId xmlns:a16="http://schemas.microsoft.com/office/drawing/2014/main" id="{BEBE1E91-B4A7-CC4D-C2AD-C2B365A60ACF}"/>
              </a:ext>
            </a:extLst>
          </p:cNvPr>
          <p:cNvSpPr txBox="1"/>
          <p:nvPr/>
        </p:nvSpPr>
        <p:spPr>
          <a:xfrm>
            <a:off x="3166487" y="3162216"/>
            <a:ext cx="2242105" cy="646331"/>
          </a:xfrm>
          <a:prstGeom prst="rect">
            <a:avLst/>
          </a:prstGeom>
          <a:noFill/>
        </p:spPr>
        <p:txBody>
          <a:bodyPr wrap="square" rtlCol="0">
            <a:spAutoFit/>
          </a:bodyPr>
          <a:lstStyle/>
          <a:p>
            <a:r>
              <a:rPr lang="en-US" sz="900" dirty="0"/>
              <a:t>Most accidents got cleared in less than 7 hrs. and thus distribution is left skewed with long right tail i.e., there are a few accidents that took longer than 7 hrs. to clear.</a:t>
            </a:r>
            <a:endParaRPr lang="en-US" sz="800" dirty="0"/>
          </a:p>
        </p:txBody>
      </p:sp>
      <p:sp>
        <p:nvSpPr>
          <p:cNvPr id="22" name="TextBox 21">
            <a:extLst>
              <a:ext uri="{FF2B5EF4-FFF2-40B4-BE49-F238E27FC236}">
                <a16:creationId xmlns:a16="http://schemas.microsoft.com/office/drawing/2014/main" id="{0115406F-5374-236D-A5A7-878685988883}"/>
              </a:ext>
            </a:extLst>
          </p:cNvPr>
          <p:cNvSpPr txBox="1"/>
          <p:nvPr/>
        </p:nvSpPr>
        <p:spPr>
          <a:xfrm>
            <a:off x="5827258" y="3290404"/>
            <a:ext cx="2242105" cy="369332"/>
          </a:xfrm>
          <a:prstGeom prst="rect">
            <a:avLst/>
          </a:prstGeom>
          <a:noFill/>
        </p:spPr>
        <p:txBody>
          <a:bodyPr wrap="square" rtlCol="0">
            <a:spAutoFit/>
          </a:bodyPr>
          <a:lstStyle/>
          <a:p>
            <a:r>
              <a:rPr lang="en-US" sz="900" dirty="0"/>
              <a:t>We can clearly see that majority of accidents impacted less that 1 mile of traffic</a:t>
            </a:r>
            <a:endParaRPr lang="en-US" sz="800" dirty="0"/>
          </a:p>
        </p:txBody>
      </p:sp>
      <p:sp>
        <p:nvSpPr>
          <p:cNvPr id="23" name="TextBox 22">
            <a:extLst>
              <a:ext uri="{FF2B5EF4-FFF2-40B4-BE49-F238E27FC236}">
                <a16:creationId xmlns:a16="http://schemas.microsoft.com/office/drawing/2014/main" id="{79F950EB-781D-3AE5-CE92-5C19ACFCD130}"/>
              </a:ext>
            </a:extLst>
          </p:cNvPr>
          <p:cNvSpPr txBox="1"/>
          <p:nvPr/>
        </p:nvSpPr>
        <p:spPr>
          <a:xfrm>
            <a:off x="572568" y="5698283"/>
            <a:ext cx="2206385" cy="507831"/>
          </a:xfrm>
          <a:prstGeom prst="rect">
            <a:avLst/>
          </a:prstGeom>
          <a:noFill/>
        </p:spPr>
        <p:txBody>
          <a:bodyPr wrap="square" rtlCol="0">
            <a:spAutoFit/>
          </a:bodyPr>
          <a:lstStyle/>
          <a:p>
            <a:r>
              <a:rPr lang="en-US" sz="900" dirty="0"/>
              <a:t>We can see that 50% accident happened at temperature between 55 to 80 degrees Fahrenheit.</a:t>
            </a:r>
            <a:endParaRPr lang="en-US" sz="800" dirty="0"/>
          </a:p>
        </p:txBody>
      </p:sp>
      <p:sp>
        <p:nvSpPr>
          <p:cNvPr id="24" name="TextBox 23">
            <a:extLst>
              <a:ext uri="{FF2B5EF4-FFF2-40B4-BE49-F238E27FC236}">
                <a16:creationId xmlns:a16="http://schemas.microsoft.com/office/drawing/2014/main" id="{D87A319B-3CBC-1B9E-CAEE-8866FAF866D9}"/>
              </a:ext>
            </a:extLst>
          </p:cNvPr>
          <p:cNvSpPr txBox="1"/>
          <p:nvPr/>
        </p:nvSpPr>
        <p:spPr>
          <a:xfrm>
            <a:off x="3166487" y="5680350"/>
            <a:ext cx="2206385" cy="369332"/>
          </a:xfrm>
          <a:prstGeom prst="rect">
            <a:avLst/>
          </a:prstGeom>
          <a:noFill/>
        </p:spPr>
        <p:txBody>
          <a:bodyPr wrap="square" rtlCol="0">
            <a:spAutoFit/>
          </a:bodyPr>
          <a:lstStyle/>
          <a:p>
            <a:r>
              <a:rPr lang="en-US" sz="900" dirty="0"/>
              <a:t>More than 80% of accidents seems to have happened at windspeed &lt;= 11 mph</a:t>
            </a:r>
            <a:endParaRPr lang="en-US" sz="800" dirty="0"/>
          </a:p>
        </p:txBody>
      </p:sp>
      <p:sp>
        <p:nvSpPr>
          <p:cNvPr id="25" name="TextBox 24">
            <a:extLst>
              <a:ext uri="{FF2B5EF4-FFF2-40B4-BE49-F238E27FC236}">
                <a16:creationId xmlns:a16="http://schemas.microsoft.com/office/drawing/2014/main" id="{AD701135-1E6B-869C-9E12-231B8E687AE4}"/>
              </a:ext>
            </a:extLst>
          </p:cNvPr>
          <p:cNvSpPr txBox="1"/>
          <p:nvPr/>
        </p:nvSpPr>
        <p:spPr>
          <a:xfrm>
            <a:off x="5888594" y="5680350"/>
            <a:ext cx="2206385" cy="369332"/>
          </a:xfrm>
          <a:prstGeom prst="rect">
            <a:avLst/>
          </a:prstGeom>
          <a:noFill/>
        </p:spPr>
        <p:txBody>
          <a:bodyPr wrap="square" rtlCol="0">
            <a:spAutoFit/>
          </a:bodyPr>
          <a:lstStyle/>
          <a:p>
            <a:r>
              <a:rPr lang="en-US" sz="900" dirty="0"/>
              <a:t>In case of 75% accidents there was no precipitation.</a:t>
            </a:r>
            <a:endParaRPr lang="en-US" sz="800" dirty="0"/>
          </a:p>
        </p:txBody>
      </p:sp>
      <p:sp>
        <p:nvSpPr>
          <p:cNvPr id="29" name="TextBox 28">
            <a:extLst>
              <a:ext uri="{FF2B5EF4-FFF2-40B4-BE49-F238E27FC236}">
                <a16:creationId xmlns:a16="http://schemas.microsoft.com/office/drawing/2014/main" id="{D4197C02-84A4-EF0C-DFBE-1FB1D14719EC}"/>
              </a:ext>
            </a:extLst>
          </p:cNvPr>
          <p:cNvSpPr txBox="1"/>
          <p:nvPr/>
        </p:nvSpPr>
        <p:spPr>
          <a:xfrm>
            <a:off x="9770680" y="5049603"/>
            <a:ext cx="2217109" cy="1323439"/>
          </a:xfrm>
          <a:prstGeom prst="rect">
            <a:avLst/>
          </a:prstGeom>
          <a:noFill/>
        </p:spPr>
        <p:txBody>
          <a:bodyPr wrap="square" rtlCol="0">
            <a:spAutoFit/>
          </a:bodyPr>
          <a:lstStyle/>
          <a:p>
            <a:r>
              <a:rPr lang="en-US" sz="1000" dirty="0">
                <a:solidFill>
                  <a:schemeClr val="accent1"/>
                </a:solidFill>
              </a:rPr>
              <a:t>NOTE: I am not able to attach the detailed data profile html file generated from pandas profiling here.</a:t>
            </a:r>
          </a:p>
          <a:p>
            <a:r>
              <a:rPr lang="en-US" sz="1000" dirty="0">
                <a:solidFill>
                  <a:schemeClr val="accent1"/>
                </a:solidFill>
              </a:rPr>
              <a:t>I will attach it as part of the final submission. It shows data profile, data distribution for each variable in the dataset. It also shows correlation etc. useful stats between all variables.</a:t>
            </a:r>
          </a:p>
        </p:txBody>
      </p:sp>
    </p:spTree>
    <p:extLst>
      <p:ext uri="{BB962C8B-B14F-4D97-AF65-F5344CB8AC3E}">
        <p14:creationId xmlns:p14="http://schemas.microsoft.com/office/powerpoint/2010/main" val="45018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387405" y="163277"/>
            <a:ext cx="10021371" cy="815216"/>
          </a:xfrm>
        </p:spPr>
        <p:txBody>
          <a:bodyPr>
            <a:normAutofit/>
          </a:bodyPr>
          <a:lstStyle/>
          <a:p>
            <a:pPr algn="l"/>
            <a:r>
              <a:rPr lang="en-US" sz="1600" b="1" i="0" dirty="0">
                <a:solidFill>
                  <a:srgbClr val="000000"/>
                </a:solidFill>
                <a:effectLst/>
                <a:latin typeface="arial" panose="020B0604020202020204" pitchFamily="34" charset="0"/>
              </a:rPr>
              <a:t>Question 5: </a:t>
            </a:r>
            <a:br>
              <a:rPr lang="en-US" sz="1600" b="0" i="0" dirty="0">
                <a:solidFill>
                  <a:srgbClr val="000000"/>
                </a:solidFill>
                <a:effectLst/>
                <a:latin typeface="arial" panose="020B0604020202020204" pitchFamily="34" charset="0"/>
              </a:rPr>
            </a:br>
            <a:r>
              <a:rPr lang="en-US" sz="1100" b="0" i="0" dirty="0">
                <a:solidFill>
                  <a:srgbClr val="000000"/>
                </a:solidFill>
                <a:effectLst/>
                <a:latin typeface="arial" panose="020B0604020202020204" pitchFamily="34" charset="0"/>
              </a:rPr>
              <a:t>Using pg. 29 of your text as an example, compare two scenarios in your data using a PMF. Reminder, this isn’t comparing two variables against each other – it is the same variable, but a different scenario. Almost like a filter. The example in the book is first babies compared to all other babies, it is still the same variable, but breaking the data out based on criteria we are exploring (Chapter 3).</a:t>
            </a:r>
          </a:p>
        </p:txBody>
      </p:sp>
      <p:sp>
        <p:nvSpPr>
          <p:cNvPr id="2" name="TextBox 1">
            <a:extLst>
              <a:ext uri="{FF2B5EF4-FFF2-40B4-BE49-F238E27FC236}">
                <a16:creationId xmlns:a16="http://schemas.microsoft.com/office/drawing/2014/main" id="{53C69545-17B1-E7E1-1290-414E8F81751F}"/>
              </a:ext>
            </a:extLst>
          </p:cNvPr>
          <p:cNvSpPr txBox="1"/>
          <p:nvPr/>
        </p:nvSpPr>
        <p:spPr>
          <a:xfrm>
            <a:off x="387405" y="1341690"/>
            <a:ext cx="10021371" cy="430887"/>
          </a:xfrm>
          <a:prstGeom prst="rect">
            <a:avLst/>
          </a:prstGeom>
          <a:noFill/>
        </p:spPr>
        <p:txBody>
          <a:bodyPr wrap="square" rtlCol="0">
            <a:spAutoFit/>
          </a:bodyPr>
          <a:lstStyle/>
          <a:p>
            <a:r>
              <a:rPr lang="en-US" sz="1100" dirty="0"/>
              <a:t>We will compare distribution of severity of accidents by night and day. Plotting the probability mass function or </a:t>
            </a:r>
            <a:r>
              <a:rPr lang="en-US" sz="1100" dirty="0" err="1"/>
              <a:t>pmfs</a:t>
            </a:r>
            <a:r>
              <a:rPr lang="en-US" sz="1100" dirty="0"/>
              <a:t> of accident severity at night vs accident severity at the daytime.</a:t>
            </a:r>
          </a:p>
        </p:txBody>
      </p:sp>
      <p:pic>
        <p:nvPicPr>
          <p:cNvPr id="9" name="Picture 8" descr="Chart, bar chart, histogram&#10;&#10;Description automatically generated">
            <a:extLst>
              <a:ext uri="{FF2B5EF4-FFF2-40B4-BE49-F238E27FC236}">
                <a16:creationId xmlns:a16="http://schemas.microsoft.com/office/drawing/2014/main" id="{18B8D65D-9276-9C06-0D64-B67CE77DC5E7}"/>
              </a:ext>
            </a:extLst>
          </p:cNvPr>
          <p:cNvPicPr>
            <a:picLocks noChangeAspect="1"/>
          </p:cNvPicPr>
          <p:nvPr/>
        </p:nvPicPr>
        <p:blipFill>
          <a:blip r:embed="rId3"/>
          <a:stretch>
            <a:fillRect/>
          </a:stretch>
        </p:blipFill>
        <p:spPr>
          <a:xfrm>
            <a:off x="592507" y="1875128"/>
            <a:ext cx="3056546" cy="3244834"/>
          </a:xfrm>
          <a:prstGeom prst="rect">
            <a:avLst/>
          </a:prstGeom>
        </p:spPr>
      </p:pic>
      <p:sp>
        <p:nvSpPr>
          <p:cNvPr id="12" name="TextBox 11">
            <a:extLst>
              <a:ext uri="{FF2B5EF4-FFF2-40B4-BE49-F238E27FC236}">
                <a16:creationId xmlns:a16="http://schemas.microsoft.com/office/drawing/2014/main" id="{7CCEAB66-643F-AF0D-0D0C-3AFD310C406F}"/>
              </a:ext>
            </a:extLst>
          </p:cNvPr>
          <p:cNvSpPr txBox="1"/>
          <p:nvPr/>
        </p:nvSpPr>
        <p:spPr>
          <a:xfrm rot="10800000" flipV="1">
            <a:off x="3931065" y="1938577"/>
            <a:ext cx="6477711" cy="2862322"/>
          </a:xfrm>
          <a:prstGeom prst="rect">
            <a:avLst/>
          </a:prstGeom>
          <a:noFill/>
        </p:spPr>
        <p:txBody>
          <a:bodyPr wrap="square" rtlCol="0">
            <a:spAutoFit/>
          </a:bodyPr>
          <a:lstStyle/>
          <a:p>
            <a:r>
              <a:rPr lang="en-US" sz="1200" dirty="0"/>
              <a:t>Observation :</a:t>
            </a:r>
          </a:p>
          <a:p>
            <a:pPr marL="228600" indent="-228600">
              <a:buAutoNum type="arabicPeriod"/>
            </a:pPr>
            <a:r>
              <a:rPr lang="en-US" sz="1200" dirty="0"/>
              <a:t>Interestingly low to medium severity accidents have slightly higher probability of occurrence during nighttime (light blue).</a:t>
            </a:r>
          </a:p>
          <a:p>
            <a:endParaRPr lang="en-US" sz="1200" dirty="0"/>
          </a:p>
          <a:p>
            <a:r>
              <a:rPr lang="en-US" sz="1200" dirty="0"/>
              <a:t>2. And higher severity accidents have higher probability to occur in daytime (dark blue). Severity 4 accidents have almost 10% probability of happening in daytime while only about 6% probability of them happening at the nighttime.</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575659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387405" y="163277"/>
            <a:ext cx="10021371" cy="815216"/>
          </a:xfrm>
        </p:spPr>
        <p:txBody>
          <a:bodyPr>
            <a:normAutofit/>
          </a:bodyPr>
          <a:lstStyle/>
          <a:p>
            <a:pPr algn="l"/>
            <a:r>
              <a:rPr lang="en-US" sz="1600" b="1" i="0" dirty="0">
                <a:solidFill>
                  <a:srgbClr val="000000"/>
                </a:solidFill>
                <a:effectLst/>
                <a:latin typeface="arial" panose="020B0604020202020204" pitchFamily="34" charset="0"/>
              </a:rPr>
              <a:t>Question 6: </a:t>
            </a:r>
            <a:br>
              <a:rPr lang="en-US" sz="1600" b="0" i="0" dirty="0">
                <a:solidFill>
                  <a:srgbClr val="000000"/>
                </a:solidFill>
                <a:effectLst/>
                <a:latin typeface="arial" panose="020B0604020202020204" pitchFamily="34" charset="0"/>
              </a:rPr>
            </a:br>
            <a:r>
              <a:rPr lang="en-US" sz="1100" b="0" i="0" dirty="0">
                <a:solidFill>
                  <a:srgbClr val="000000"/>
                </a:solidFill>
                <a:effectLst/>
                <a:latin typeface="arial" panose="020B0604020202020204" pitchFamily="34" charset="0"/>
              </a:rPr>
              <a:t>Create 1 CDF with one of your variables, using page 41-44 as your guide, what does this tell you about your variable and how does it address the question you are trying to answer (Chapter 4)</a:t>
            </a:r>
          </a:p>
        </p:txBody>
      </p:sp>
      <p:sp>
        <p:nvSpPr>
          <p:cNvPr id="12" name="TextBox 11">
            <a:extLst>
              <a:ext uri="{FF2B5EF4-FFF2-40B4-BE49-F238E27FC236}">
                <a16:creationId xmlns:a16="http://schemas.microsoft.com/office/drawing/2014/main" id="{7CCEAB66-643F-AF0D-0D0C-3AFD310C406F}"/>
              </a:ext>
            </a:extLst>
          </p:cNvPr>
          <p:cNvSpPr txBox="1"/>
          <p:nvPr/>
        </p:nvSpPr>
        <p:spPr>
          <a:xfrm rot="10800000" flipV="1">
            <a:off x="4230167" y="1319935"/>
            <a:ext cx="6178608" cy="2492990"/>
          </a:xfrm>
          <a:prstGeom prst="rect">
            <a:avLst/>
          </a:prstGeom>
          <a:noFill/>
        </p:spPr>
        <p:txBody>
          <a:bodyPr wrap="square" rtlCol="0">
            <a:spAutoFit/>
          </a:bodyPr>
          <a:lstStyle/>
          <a:p>
            <a:r>
              <a:rPr lang="en-US" sz="1200" dirty="0"/>
              <a:t>Observation :</a:t>
            </a:r>
          </a:p>
          <a:p>
            <a:pPr marL="228600" indent="-228600">
              <a:buFont typeface="+mj-lt"/>
              <a:buAutoNum type="arabicPeriod"/>
            </a:pPr>
            <a:r>
              <a:rPr lang="en-US" sz="1200" dirty="0"/>
              <a:t>CDF plot compares probabilities of “time duration for clearance” of accident events vs rollover events.</a:t>
            </a:r>
          </a:p>
          <a:p>
            <a:pPr marL="228600" indent="-228600">
              <a:buFont typeface="+mj-lt"/>
              <a:buAutoNum type="arabicPeriod"/>
            </a:pPr>
            <a:r>
              <a:rPr lang="en-US" sz="1200" dirty="0"/>
              <a:t>At a very high level looking at CDF plot we can say that traffic due to rollovers were cleared much quickly than accident events.</a:t>
            </a:r>
          </a:p>
          <a:p>
            <a:pPr marL="228600" indent="-228600">
              <a:buFont typeface="+mj-lt"/>
              <a:buAutoNum type="arabicPeriod"/>
            </a:pPr>
            <a:r>
              <a:rPr lang="en-US" sz="1200" dirty="0"/>
              <a:t>We can see clearly that about 80% of rollover traffic cases were resolved in 1 hr. and about 90% in 2.5 to 3 hrs.</a:t>
            </a:r>
          </a:p>
          <a:p>
            <a:pPr marL="228600" indent="-228600">
              <a:buFont typeface="+mj-lt"/>
              <a:buAutoNum type="arabicPeriod"/>
            </a:pPr>
            <a:r>
              <a:rPr lang="en-US" sz="1200" dirty="0"/>
              <a:t>We can also see that about 70% of the accident cases took about 4 hrs., while 80% were cleared in about 6 hrs. and 90-100% by 7/7.5 hrs.</a:t>
            </a:r>
          </a:p>
          <a:p>
            <a:pPr marL="228600" indent="-228600">
              <a:buFont typeface="+mj-lt"/>
              <a:buAutoNum type="arabicPeriod"/>
            </a:pPr>
            <a:r>
              <a:rPr lang="en-US" sz="1200" dirty="0"/>
              <a:t>Conclusion based on sample at hand, accident cases took about 4 times the amount of time it took for rollover traffic cases to be cleared.</a:t>
            </a:r>
          </a:p>
          <a:p>
            <a:endParaRPr lang="en-US" sz="1200" dirty="0"/>
          </a:p>
          <a:p>
            <a:endParaRPr lang="en-US" sz="1200" dirty="0"/>
          </a:p>
        </p:txBody>
      </p:sp>
      <p:pic>
        <p:nvPicPr>
          <p:cNvPr id="4" name="Picture 3">
            <a:extLst>
              <a:ext uri="{FF2B5EF4-FFF2-40B4-BE49-F238E27FC236}">
                <a16:creationId xmlns:a16="http://schemas.microsoft.com/office/drawing/2014/main" id="{CBC2A45E-AAC7-9C8B-4947-0990C7D6F9C5}"/>
              </a:ext>
            </a:extLst>
          </p:cNvPr>
          <p:cNvPicPr>
            <a:picLocks noChangeAspect="1"/>
          </p:cNvPicPr>
          <p:nvPr/>
        </p:nvPicPr>
        <p:blipFill>
          <a:blip r:embed="rId3"/>
          <a:stretch>
            <a:fillRect/>
          </a:stretch>
        </p:blipFill>
        <p:spPr>
          <a:xfrm>
            <a:off x="272051" y="1246365"/>
            <a:ext cx="3800788" cy="2862322"/>
          </a:xfrm>
          <a:prstGeom prst="rect">
            <a:avLst/>
          </a:prstGeom>
        </p:spPr>
      </p:pic>
    </p:spTree>
    <p:extLst>
      <p:ext uri="{BB962C8B-B14F-4D97-AF65-F5344CB8AC3E}">
        <p14:creationId xmlns:p14="http://schemas.microsoft.com/office/powerpoint/2010/main" val="157495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387405" y="163277"/>
            <a:ext cx="10021371" cy="580206"/>
          </a:xfrm>
        </p:spPr>
        <p:txBody>
          <a:bodyPr>
            <a:normAutofit/>
          </a:bodyPr>
          <a:lstStyle/>
          <a:p>
            <a:pPr algn="l"/>
            <a:r>
              <a:rPr lang="en-US" sz="1600" b="1" i="0" dirty="0">
                <a:solidFill>
                  <a:srgbClr val="000000"/>
                </a:solidFill>
                <a:effectLst/>
                <a:latin typeface="arial" panose="020B0604020202020204" pitchFamily="34" charset="0"/>
              </a:rPr>
              <a:t>Question 7: </a:t>
            </a:r>
            <a:br>
              <a:rPr lang="en-US" sz="1600" b="0" i="0" dirty="0">
                <a:solidFill>
                  <a:srgbClr val="000000"/>
                </a:solidFill>
                <a:effectLst/>
                <a:latin typeface="arial" panose="020B0604020202020204" pitchFamily="34" charset="0"/>
              </a:rPr>
            </a:br>
            <a:r>
              <a:rPr lang="en-US" sz="1100" b="0" i="0" dirty="0">
                <a:solidFill>
                  <a:srgbClr val="000000"/>
                </a:solidFill>
                <a:effectLst/>
                <a:latin typeface="arial" panose="020B0604020202020204" pitchFamily="34" charset="0"/>
              </a:rPr>
              <a:t>Plot 1 analytical distribution and provide your analysis on how it applies to the dataset you have chosen (Chapter 5).</a:t>
            </a:r>
          </a:p>
        </p:txBody>
      </p:sp>
      <p:sp>
        <p:nvSpPr>
          <p:cNvPr id="12" name="TextBox 11">
            <a:extLst>
              <a:ext uri="{FF2B5EF4-FFF2-40B4-BE49-F238E27FC236}">
                <a16:creationId xmlns:a16="http://schemas.microsoft.com/office/drawing/2014/main" id="{7CCEAB66-643F-AF0D-0D0C-3AFD310C406F}"/>
              </a:ext>
            </a:extLst>
          </p:cNvPr>
          <p:cNvSpPr txBox="1"/>
          <p:nvPr/>
        </p:nvSpPr>
        <p:spPr>
          <a:xfrm rot="10800000" flipV="1">
            <a:off x="387404" y="3444843"/>
            <a:ext cx="9688087" cy="2308324"/>
          </a:xfrm>
          <a:prstGeom prst="rect">
            <a:avLst/>
          </a:prstGeom>
          <a:noFill/>
        </p:spPr>
        <p:txBody>
          <a:bodyPr wrap="square" rtlCol="0">
            <a:spAutoFit/>
          </a:bodyPr>
          <a:lstStyle/>
          <a:p>
            <a:r>
              <a:rPr lang="en-US" sz="1200" dirty="0"/>
              <a:t>Hypothesis : Accidents can occur anytime and the time difference between accidents should be equally spaced. To proof the same, I have created a dataset with time differences and plotted an exponential distribution and have compared it with ideal exponential distribution's shape.</a:t>
            </a:r>
          </a:p>
          <a:p>
            <a:r>
              <a:rPr lang="en-US" sz="1200" dirty="0"/>
              <a:t> </a:t>
            </a:r>
          </a:p>
          <a:p>
            <a:r>
              <a:rPr lang="en-US" sz="1200" dirty="0"/>
              <a:t>Observations: </a:t>
            </a:r>
          </a:p>
          <a:p>
            <a:pPr marL="228600" indent="-228600">
              <a:buFont typeface="+mj-lt"/>
              <a:buAutoNum type="arabicPeriod"/>
            </a:pPr>
            <a:r>
              <a:rPr lang="en-US" sz="1200" dirty="0"/>
              <a:t>Fig 1 : Clearly, we have outliers / edge cases which we should remove. We can see that 75% of the data has about 2.21 minutes as time diff between current and next accident. For plotting, filtered out the data with times diffs more than 10 minutes between two accidents.</a:t>
            </a:r>
          </a:p>
          <a:p>
            <a:pPr marL="228600" indent="-228600">
              <a:buFont typeface="+mj-lt"/>
              <a:buAutoNum type="arabicPeriod"/>
            </a:pPr>
            <a:r>
              <a:rPr lang="en-US" sz="1200" dirty="0"/>
              <a:t>Fig 2 : General shape of the cdf plot is exponential shape, in order to proof that data distribution is in fact exponential we can plot the complementary cdf on log y scale. This should be approximately straight line.</a:t>
            </a:r>
          </a:p>
          <a:p>
            <a:pPr marL="228600" indent="-228600">
              <a:buFont typeface="+mj-lt"/>
              <a:buAutoNum type="arabicPeriod"/>
            </a:pPr>
            <a:r>
              <a:rPr lang="en-US" sz="1200" dirty="0"/>
              <a:t>Fig 3: If we exactly remove some of the low frequency values beyond time diff of 2.5 minutes, we can further smooth out the line here, specially between 5 and 10, but almost a straight-line proofs that exponential distribution can be used to represent the time differences between two accidents.</a:t>
            </a:r>
          </a:p>
          <a:p>
            <a:endParaRPr lang="en-US" sz="1200" dirty="0"/>
          </a:p>
        </p:txBody>
      </p:sp>
      <p:pic>
        <p:nvPicPr>
          <p:cNvPr id="3" name="Picture 2">
            <a:extLst>
              <a:ext uri="{FF2B5EF4-FFF2-40B4-BE49-F238E27FC236}">
                <a16:creationId xmlns:a16="http://schemas.microsoft.com/office/drawing/2014/main" id="{6ACBBB4F-EA52-5F4E-D511-188E31BF756C}"/>
              </a:ext>
            </a:extLst>
          </p:cNvPr>
          <p:cNvPicPr>
            <a:picLocks noChangeAspect="1"/>
          </p:cNvPicPr>
          <p:nvPr/>
        </p:nvPicPr>
        <p:blipFill>
          <a:blip r:embed="rId3"/>
          <a:stretch>
            <a:fillRect/>
          </a:stretch>
        </p:blipFill>
        <p:spPr>
          <a:xfrm>
            <a:off x="6903788" y="861347"/>
            <a:ext cx="3061141" cy="2265137"/>
          </a:xfrm>
          <a:prstGeom prst="rect">
            <a:avLst/>
          </a:prstGeom>
        </p:spPr>
      </p:pic>
      <p:pic>
        <p:nvPicPr>
          <p:cNvPr id="6" name="Picture 5">
            <a:extLst>
              <a:ext uri="{FF2B5EF4-FFF2-40B4-BE49-F238E27FC236}">
                <a16:creationId xmlns:a16="http://schemas.microsoft.com/office/drawing/2014/main" id="{F8922570-DE1D-46FC-45FC-0B83C9277B9E}"/>
              </a:ext>
            </a:extLst>
          </p:cNvPr>
          <p:cNvPicPr>
            <a:picLocks noChangeAspect="1"/>
          </p:cNvPicPr>
          <p:nvPr/>
        </p:nvPicPr>
        <p:blipFill>
          <a:blip r:embed="rId4"/>
          <a:stretch>
            <a:fillRect/>
          </a:stretch>
        </p:blipFill>
        <p:spPr>
          <a:xfrm>
            <a:off x="3730979" y="852314"/>
            <a:ext cx="2971055" cy="2254630"/>
          </a:xfrm>
          <a:prstGeom prst="rect">
            <a:avLst/>
          </a:prstGeom>
        </p:spPr>
      </p:pic>
      <p:pic>
        <p:nvPicPr>
          <p:cNvPr id="9" name="Picture 8">
            <a:extLst>
              <a:ext uri="{FF2B5EF4-FFF2-40B4-BE49-F238E27FC236}">
                <a16:creationId xmlns:a16="http://schemas.microsoft.com/office/drawing/2014/main" id="{54024CFB-94FF-C8DA-8C1E-BD019312FA28}"/>
              </a:ext>
            </a:extLst>
          </p:cNvPr>
          <p:cNvPicPr>
            <a:picLocks noChangeAspect="1"/>
          </p:cNvPicPr>
          <p:nvPr/>
        </p:nvPicPr>
        <p:blipFill>
          <a:blip r:embed="rId5"/>
          <a:stretch>
            <a:fillRect/>
          </a:stretch>
        </p:blipFill>
        <p:spPr>
          <a:xfrm>
            <a:off x="468084" y="743483"/>
            <a:ext cx="3061141" cy="2363461"/>
          </a:xfrm>
          <a:prstGeom prst="rect">
            <a:avLst/>
          </a:prstGeom>
        </p:spPr>
      </p:pic>
    </p:spTree>
    <p:extLst>
      <p:ext uri="{BB962C8B-B14F-4D97-AF65-F5344CB8AC3E}">
        <p14:creationId xmlns:p14="http://schemas.microsoft.com/office/powerpoint/2010/main" val="256285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387405" y="163277"/>
            <a:ext cx="10021371" cy="580206"/>
          </a:xfrm>
        </p:spPr>
        <p:txBody>
          <a:bodyPr>
            <a:normAutofit fontScale="90000"/>
          </a:bodyPr>
          <a:lstStyle/>
          <a:p>
            <a:pPr algn="l"/>
            <a:r>
              <a:rPr lang="en-US" sz="1600" b="1" i="0" dirty="0">
                <a:solidFill>
                  <a:srgbClr val="000000"/>
                </a:solidFill>
                <a:effectLst/>
                <a:latin typeface="arial" panose="020B0604020202020204" pitchFamily="34" charset="0"/>
              </a:rPr>
              <a:t>Question 8: </a:t>
            </a:r>
            <a:br>
              <a:rPr lang="en-US" sz="1600" b="0" i="0" dirty="0">
                <a:solidFill>
                  <a:srgbClr val="000000"/>
                </a:solidFill>
                <a:effectLst/>
                <a:latin typeface="arial" panose="020B0604020202020204" pitchFamily="34" charset="0"/>
              </a:rPr>
            </a:br>
            <a:r>
              <a:rPr lang="en-US" sz="1100" b="0" i="0" dirty="0">
                <a:solidFill>
                  <a:srgbClr val="000000"/>
                </a:solidFill>
                <a:effectLst/>
                <a:latin typeface="arial" panose="020B0604020202020204" pitchFamily="34" charset="0"/>
              </a:rPr>
              <a:t>Create two scatter plots comparing two variables and provide your analysis on correlation and causation. Remember, covariance, Pearson’s correlation, and Non-Linear Relationships should also be considered during your analysis (Chapter 7).</a:t>
            </a:r>
          </a:p>
        </p:txBody>
      </p:sp>
      <p:sp>
        <p:nvSpPr>
          <p:cNvPr id="12" name="TextBox 11">
            <a:extLst>
              <a:ext uri="{FF2B5EF4-FFF2-40B4-BE49-F238E27FC236}">
                <a16:creationId xmlns:a16="http://schemas.microsoft.com/office/drawing/2014/main" id="{7CCEAB66-643F-AF0D-0D0C-3AFD310C406F}"/>
              </a:ext>
            </a:extLst>
          </p:cNvPr>
          <p:cNvSpPr txBox="1"/>
          <p:nvPr/>
        </p:nvSpPr>
        <p:spPr>
          <a:xfrm rot="10800000" flipV="1">
            <a:off x="387404" y="2661528"/>
            <a:ext cx="9688087" cy="646331"/>
          </a:xfrm>
          <a:prstGeom prst="rect">
            <a:avLst/>
          </a:prstGeom>
          <a:noFill/>
        </p:spPr>
        <p:txBody>
          <a:bodyPr wrap="square" rtlCol="0">
            <a:spAutoFit/>
          </a:bodyPr>
          <a:lstStyle/>
          <a:p>
            <a:pPr marL="228600" indent="-228600">
              <a:buAutoNum type="arabicPeriod"/>
            </a:pPr>
            <a:r>
              <a:rPr lang="en-US" sz="1200" dirty="0"/>
              <a:t>Plotting first scatter plot between Windspeed at the time accident event was logged and distance in miles i.e. traffic congestion in miles caused by traffic accident. There appears to very low positive correlation between distance and windspeed by looking at scatterplot. </a:t>
            </a:r>
          </a:p>
          <a:p>
            <a:pPr marL="228600" indent="-228600">
              <a:buAutoNum type="arabicPeriod"/>
            </a:pPr>
            <a:r>
              <a:rPr lang="en-US" sz="1200" dirty="0"/>
              <a:t>Distribution of two variables is also not normal and thus Pearson's correlation coefficient cannot be taken seriously.</a:t>
            </a:r>
          </a:p>
        </p:txBody>
      </p:sp>
      <p:pic>
        <p:nvPicPr>
          <p:cNvPr id="4" name="Picture 3">
            <a:extLst>
              <a:ext uri="{FF2B5EF4-FFF2-40B4-BE49-F238E27FC236}">
                <a16:creationId xmlns:a16="http://schemas.microsoft.com/office/drawing/2014/main" id="{F11472D9-150F-171A-B01F-32CD90BA8E65}"/>
              </a:ext>
            </a:extLst>
          </p:cNvPr>
          <p:cNvPicPr>
            <a:picLocks noChangeAspect="1"/>
          </p:cNvPicPr>
          <p:nvPr/>
        </p:nvPicPr>
        <p:blipFill>
          <a:blip r:embed="rId3"/>
          <a:stretch>
            <a:fillRect/>
          </a:stretch>
        </p:blipFill>
        <p:spPr>
          <a:xfrm>
            <a:off x="387404" y="743484"/>
            <a:ext cx="2471137" cy="1854438"/>
          </a:xfrm>
          <a:prstGeom prst="rect">
            <a:avLst/>
          </a:prstGeom>
        </p:spPr>
      </p:pic>
      <p:pic>
        <p:nvPicPr>
          <p:cNvPr id="8" name="Picture 7">
            <a:extLst>
              <a:ext uri="{FF2B5EF4-FFF2-40B4-BE49-F238E27FC236}">
                <a16:creationId xmlns:a16="http://schemas.microsoft.com/office/drawing/2014/main" id="{4182CED3-AD41-19FF-B9E9-CCE92435154B}"/>
              </a:ext>
            </a:extLst>
          </p:cNvPr>
          <p:cNvPicPr>
            <a:picLocks noChangeAspect="1"/>
          </p:cNvPicPr>
          <p:nvPr/>
        </p:nvPicPr>
        <p:blipFill>
          <a:blip r:embed="rId4"/>
          <a:stretch>
            <a:fillRect/>
          </a:stretch>
        </p:blipFill>
        <p:spPr>
          <a:xfrm>
            <a:off x="2944949" y="743483"/>
            <a:ext cx="2644001" cy="1892407"/>
          </a:xfrm>
          <a:prstGeom prst="rect">
            <a:avLst/>
          </a:prstGeom>
        </p:spPr>
      </p:pic>
      <p:pic>
        <p:nvPicPr>
          <p:cNvPr id="13" name="Picture 12">
            <a:extLst>
              <a:ext uri="{FF2B5EF4-FFF2-40B4-BE49-F238E27FC236}">
                <a16:creationId xmlns:a16="http://schemas.microsoft.com/office/drawing/2014/main" id="{72200824-BE33-B48C-ECC6-2D7BAB1AB1CB}"/>
              </a:ext>
            </a:extLst>
          </p:cNvPr>
          <p:cNvPicPr>
            <a:picLocks noChangeAspect="1"/>
          </p:cNvPicPr>
          <p:nvPr/>
        </p:nvPicPr>
        <p:blipFill>
          <a:blip r:embed="rId5"/>
          <a:stretch>
            <a:fillRect/>
          </a:stretch>
        </p:blipFill>
        <p:spPr>
          <a:xfrm>
            <a:off x="5675358" y="743483"/>
            <a:ext cx="2616497" cy="1892407"/>
          </a:xfrm>
          <a:prstGeom prst="rect">
            <a:avLst/>
          </a:prstGeom>
        </p:spPr>
      </p:pic>
      <p:pic>
        <p:nvPicPr>
          <p:cNvPr id="15" name="Picture 14">
            <a:extLst>
              <a:ext uri="{FF2B5EF4-FFF2-40B4-BE49-F238E27FC236}">
                <a16:creationId xmlns:a16="http://schemas.microsoft.com/office/drawing/2014/main" id="{6CB2BD53-2335-7243-67B8-46873677A3C7}"/>
              </a:ext>
            </a:extLst>
          </p:cNvPr>
          <p:cNvPicPr>
            <a:picLocks noChangeAspect="1"/>
          </p:cNvPicPr>
          <p:nvPr/>
        </p:nvPicPr>
        <p:blipFill>
          <a:blip r:embed="rId6"/>
          <a:stretch>
            <a:fillRect/>
          </a:stretch>
        </p:blipFill>
        <p:spPr>
          <a:xfrm>
            <a:off x="355658" y="3388558"/>
            <a:ext cx="2547685" cy="1854438"/>
          </a:xfrm>
          <a:prstGeom prst="rect">
            <a:avLst/>
          </a:prstGeom>
        </p:spPr>
      </p:pic>
      <p:pic>
        <p:nvPicPr>
          <p:cNvPr id="18" name="Picture 17">
            <a:extLst>
              <a:ext uri="{FF2B5EF4-FFF2-40B4-BE49-F238E27FC236}">
                <a16:creationId xmlns:a16="http://schemas.microsoft.com/office/drawing/2014/main" id="{C143E0B0-FE49-5F14-AE2B-EDB85AFA29ED}"/>
              </a:ext>
            </a:extLst>
          </p:cNvPr>
          <p:cNvPicPr>
            <a:picLocks noChangeAspect="1"/>
          </p:cNvPicPr>
          <p:nvPr/>
        </p:nvPicPr>
        <p:blipFill>
          <a:blip r:embed="rId7"/>
          <a:stretch>
            <a:fillRect/>
          </a:stretch>
        </p:blipFill>
        <p:spPr>
          <a:xfrm>
            <a:off x="3073801" y="3372375"/>
            <a:ext cx="2601557" cy="1867672"/>
          </a:xfrm>
          <a:prstGeom prst="rect">
            <a:avLst/>
          </a:prstGeom>
        </p:spPr>
      </p:pic>
      <p:pic>
        <p:nvPicPr>
          <p:cNvPr id="20" name="Picture 19">
            <a:extLst>
              <a:ext uri="{FF2B5EF4-FFF2-40B4-BE49-F238E27FC236}">
                <a16:creationId xmlns:a16="http://schemas.microsoft.com/office/drawing/2014/main" id="{52114D37-5576-FD3C-C7AB-A470D2EA12AA}"/>
              </a:ext>
            </a:extLst>
          </p:cNvPr>
          <p:cNvPicPr>
            <a:picLocks noChangeAspect="1"/>
          </p:cNvPicPr>
          <p:nvPr/>
        </p:nvPicPr>
        <p:blipFill>
          <a:blip r:embed="rId8"/>
          <a:stretch>
            <a:fillRect/>
          </a:stretch>
        </p:blipFill>
        <p:spPr>
          <a:xfrm>
            <a:off x="5845816" y="3348734"/>
            <a:ext cx="2446039" cy="1891313"/>
          </a:xfrm>
          <a:prstGeom prst="rect">
            <a:avLst/>
          </a:prstGeom>
        </p:spPr>
      </p:pic>
      <p:sp>
        <p:nvSpPr>
          <p:cNvPr id="21" name="TextBox 20">
            <a:extLst>
              <a:ext uri="{FF2B5EF4-FFF2-40B4-BE49-F238E27FC236}">
                <a16:creationId xmlns:a16="http://schemas.microsoft.com/office/drawing/2014/main" id="{60BD612C-EF54-86C5-6D53-380CCC720A00}"/>
              </a:ext>
            </a:extLst>
          </p:cNvPr>
          <p:cNvSpPr txBox="1"/>
          <p:nvPr/>
        </p:nvSpPr>
        <p:spPr>
          <a:xfrm rot="10800000" flipV="1">
            <a:off x="355658" y="5288234"/>
            <a:ext cx="9688087" cy="830997"/>
          </a:xfrm>
          <a:prstGeom prst="rect">
            <a:avLst/>
          </a:prstGeom>
          <a:noFill/>
        </p:spPr>
        <p:txBody>
          <a:bodyPr wrap="square" rtlCol="0">
            <a:spAutoFit/>
          </a:bodyPr>
          <a:lstStyle/>
          <a:p>
            <a:pPr marL="228600" indent="-228600">
              <a:buAutoNum type="arabicPeriod"/>
            </a:pPr>
            <a:r>
              <a:rPr lang="en-US" sz="1200" dirty="0"/>
              <a:t>Plotting second scatter plot between Temperature at the time accident event was logged and precipitation in inches. There does not seem to be any obvious correlation. </a:t>
            </a:r>
          </a:p>
          <a:p>
            <a:pPr marL="228600" indent="-228600">
              <a:buAutoNum type="arabicPeriod"/>
            </a:pPr>
            <a:r>
              <a:rPr lang="en-US" sz="1200" dirty="0"/>
              <a:t>Temperature spread seems nearly normal but discrete. Precipitation data seems to be uniformly distributed. We cannot consider the value of Pearson's correlation as data in precipitation is not normally distributed.</a:t>
            </a:r>
          </a:p>
        </p:txBody>
      </p:sp>
    </p:spTree>
    <p:extLst>
      <p:ext uri="{BB962C8B-B14F-4D97-AF65-F5344CB8AC3E}">
        <p14:creationId xmlns:p14="http://schemas.microsoft.com/office/powerpoint/2010/main" val="178673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72C03822-DE01-5062-9D75-F02D1D079A93}"/>
              </a:ext>
            </a:extLst>
          </p:cNvPr>
          <p:cNvPicPr>
            <a:picLocks noChangeAspect="1"/>
          </p:cNvPicPr>
          <p:nvPr/>
        </p:nvPicPr>
        <p:blipFill>
          <a:blip r:embed="rId2"/>
          <a:stretch>
            <a:fillRect/>
          </a:stretch>
        </p:blipFill>
        <p:spPr>
          <a:xfrm>
            <a:off x="10610530" y="122495"/>
            <a:ext cx="1472644" cy="1477705"/>
          </a:xfrm>
          <a:prstGeom prst="rect">
            <a:avLst/>
          </a:prstGeom>
        </p:spPr>
      </p:pic>
      <p:cxnSp>
        <p:nvCxnSpPr>
          <p:cNvPr id="11" name="Straight Connector 10">
            <a:extLst>
              <a:ext uri="{FF2B5EF4-FFF2-40B4-BE49-F238E27FC236}">
                <a16:creationId xmlns:a16="http://schemas.microsoft.com/office/drawing/2014/main" id="{47A3EB1D-7501-0D09-9CDB-2A8A5D47654B}"/>
              </a:ext>
            </a:extLst>
          </p:cNvPr>
          <p:cNvCxnSpPr>
            <a:cxnSpLocks/>
          </p:cNvCxnSpPr>
          <p:nvPr/>
        </p:nvCxnSpPr>
        <p:spPr>
          <a:xfrm>
            <a:off x="0" y="6694723"/>
            <a:ext cx="12192000" cy="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FA1E0FE9-2665-0B4E-0D71-C06A0A83F23B}"/>
              </a:ext>
            </a:extLst>
          </p:cNvPr>
          <p:cNvSpPr>
            <a:spLocks noGrp="1"/>
          </p:cNvSpPr>
          <p:nvPr>
            <p:ph type="ctrTitle"/>
          </p:nvPr>
        </p:nvSpPr>
        <p:spPr>
          <a:xfrm>
            <a:off x="387405" y="163277"/>
            <a:ext cx="10021371" cy="499503"/>
          </a:xfrm>
        </p:spPr>
        <p:txBody>
          <a:bodyPr>
            <a:normAutofit/>
          </a:bodyPr>
          <a:lstStyle/>
          <a:p>
            <a:pPr algn="l"/>
            <a:r>
              <a:rPr lang="en-US" sz="1600" b="1" i="0" dirty="0">
                <a:solidFill>
                  <a:srgbClr val="000000"/>
                </a:solidFill>
                <a:effectLst/>
                <a:latin typeface="arial" panose="020B0604020202020204" pitchFamily="34" charset="0"/>
              </a:rPr>
              <a:t>Question 9: </a:t>
            </a:r>
            <a:br>
              <a:rPr lang="en-US" sz="1600" b="0" i="0" dirty="0">
                <a:solidFill>
                  <a:srgbClr val="000000"/>
                </a:solidFill>
                <a:effectLst/>
                <a:latin typeface="arial" panose="020B0604020202020204" pitchFamily="34" charset="0"/>
              </a:rPr>
            </a:br>
            <a:r>
              <a:rPr lang="en-US" sz="1100" b="0" i="0" dirty="0">
                <a:solidFill>
                  <a:srgbClr val="000000"/>
                </a:solidFill>
                <a:effectLst/>
                <a:latin typeface="arial" panose="020B0604020202020204" pitchFamily="34" charset="0"/>
              </a:rPr>
              <a:t>Conduct a test on your hypothesis using one of the methods covered in Chapter 9.</a:t>
            </a:r>
          </a:p>
        </p:txBody>
      </p:sp>
      <p:sp>
        <p:nvSpPr>
          <p:cNvPr id="12" name="TextBox 11">
            <a:extLst>
              <a:ext uri="{FF2B5EF4-FFF2-40B4-BE49-F238E27FC236}">
                <a16:creationId xmlns:a16="http://schemas.microsoft.com/office/drawing/2014/main" id="{7CCEAB66-643F-AF0D-0D0C-3AFD310C406F}"/>
              </a:ext>
            </a:extLst>
          </p:cNvPr>
          <p:cNvSpPr txBox="1"/>
          <p:nvPr/>
        </p:nvSpPr>
        <p:spPr>
          <a:xfrm rot="10800000" flipV="1">
            <a:off x="387404" y="992814"/>
            <a:ext cx="10223125" cy="1938992"/>
          </a:xfrm>
          <a:prstGeom prst="rect">
            <a:avLst/>
          </a:prstGeom>
          <a:noFill/>
        </p:spPr>
        <p:txBody>
          <a:bodyPr wrap="square" rtlCol="0">
            <a:spAutoFit/>
          </a:bodyPr>
          <a:lstStyle/>
          <a:p>
            <a:r>
              <a:rPr lang="en-US" sz="1200" dirty="0"/>
              <a:t>Hypothesis : There exists difference between "time duration to clear the traffic" because of accident and in case of other road events i.e., rollover, road work etc.</a:t>
            </a:r>
          </a:p>
          <a:p>
            <a:endParaRPr lang="en-US" sz="1200" dirty="0"/>
          </a:p>
          <a:p>
            <a:pPr marL="228600" indent="-228600">
              <a:buFont typeface="+mj-lt"/>
              <a:buAutoNum type="arabicPeriod"/>
            </a:pPr>
            <a:r>
              <a:rPr lang="en-US" sz="1200" dirty="0"/>
              <a:t>Type of test : Two tail test</a:t>
            </a:r>
          </a:p>
          <a:p>
            <a:pPr marL="228600" indent="-228600">
              <a:buFont typeface="+mj-lt"/>
              <a:buAutoNum type="arabicPeriod"/>
            </a:pPr>
            <a:r>
              <a:rPr lang="en-US" sz="1200" dirty="0"/>
              <a:t>Test Statistic : Mean differences</a:t>
            </a:r>
          </a:p>
          <a:p>
            <a:pPr marL="228600" indent="-228600">
              <a:buFont typeface="+mj-lt"/>
              <a:buAutoNum type="arabicPeriod"/>
            </a:pPr>
            <a:r>
              <a:rPr lang="en-US" sz="1200" dirty="0"/>
              <a:t>Other choice of test : Chi square test</a:t>
            </a:r>
          </a:p>
          <a:p>
            <a:pPr marL="228600" indent="-228600">
              <a:buFont typeface="+mj-lt"/>
              <a:buAutoNum type="arabicPeriod"/>
            </a:pPr>
            <a:endParaRPr lang="en-US" sz="1200" dirty="0"/>
          </a:p>
          <a:p>
            <a:r>
              <a:rPr lang="en-US" sz="1200" dirty="0"/>
              <a:t>Test Result is highly significant with p-value near 0 in all 7 iterations. Even with low number of records passed to the test, statistical significance is high and thus we can easily reject the null hypothesis to proof that there exists difference between "time duration to clear the traffic" because of accident and in case of other road events i.e., rollover, road work etc.</a:t>
            </a:r>
          </a:p>
          <a:p>
            <a:endParaRPr lang="en-US" sz="1200" dirty="0"/>
          </a:p>
        </p:txBody>
      </p:sp>
      <p:graphicFrame>
        <p:nvGraphicFramePr>
          <p:cNvPr id="2" name="Table 2">
            <a:extLst>
              <a:ext uri="{FF2B5EF4-FFF2-40B4-BE49-F238E27FC236}">
                <a16:creationId xmlns:a16="http://schemas.microsoft.com/office/drawing/2014/main" id="{C369041A-4056-445C-4B91-54331E7AF099}"/>
              </a:ext>
            </a:extLst>
          </p:cNvPr>
          <p:cNvGraphicFramePr>
            <a:graphicFrameLocks noGrp="1"/>
          </p:cNvGraphicFramePr>
          <p:nvPr>
            <p:extLst>
              <p:ext uri="{D42A27DB-BD31-4B8C-83A1-F6EECF244321}">
                <p14:modId xmlns:p14="http://schemas.microsoft.com/office/powerpoint/2010/main" val="474556922"/>
              </p:ext>
            </p:extLst>
          </p:nvPr>
        </p:nvGraphicFramePr>
        <p:xfrm>
          <a:off x="419216" y="2805921"/>
          <a:ext cx="10159500" cy="2291080"/>
        </p:xfrm>
        <a:graphic>
          <a:graphicData uri="http://schemas.openxmlformats.org/drawingml/2006/table">
            <a:tbl>
              <a:tblPr firstRow="1" bandRow="1">
                <a:tableStyleId>{5C22544A-7EE6-4342-B048-85BDC9FD1C3A}</a:tableStyleId>
              </a:tblPr>
              <a:tblGrid>
                <a:gridCol w="993212">
                  <a:extLst>
                    <a:ext uri="{9D8B030D-6E8A-4147-A177-3AD203B41FA5}">
                      <a16:colId xmlns:a16="http://schemas.microsoft.com/office/drawing/2014/main" val="3598185086"/>
                    </a:ext>
                  </a:extLst>
                </a:gridCol>
                <a:gridCol w="1196411">
                  <a:extLst>
                    <a:ext uri="{9D8B030D-6E8A-4147-A177-3AD203B41FA5}">
                      <a16:colId xmlns:a16="http://schemas.microsoft.com/office/drawing/2014/main" val="2602743973"/>
                    </a:ext>
                  </a:extLst>
                </a:gridCol>
                <a:gridCol w="2307365">
                  <a:extLst>
                    <a:ext uri="{9D8B030D-6E8A-4147-A177-3AD203B41FA5}">
                      <a16:colId xmlns:a16="http://schemas.microsoft.com/office/drawing/2014/main" val="2156614388"/>
                    </a:ext>
                  </a:extLst>
                </a:gridCol>
                <a:gridCol w="3187581">
                  <a:extLst>
                    <a:ext uri="{9D8B030D-6E8A-4147-A177-3AD203B41FA5}">
                      <a16:colId xmlns:a16="http://schemas.microsoft.com/office/drawing/2014/main" val="520056905"/>
                    </a:ext>
                  </a:extLst>
                </a:gridCol>
                <a:gridCol w="2474931">
                  <a:extLst>
                    <a:ext uri="{9D8B030D-6E8A-4147-A177-3AD203B41FA5}">
                      <a16:colId xmlns:a16="http://schemas.microsoft.com/office/drawing/2014/main" val="4113206308"/>
                    </a:ext>
                  </a:extLst>
                </a:gridCol>
              </a:tblGrid>
              <a:tr h="370840">
                <a:tc>
                  <a:txBody>
                    <a:bodyPr/>
                    <a:lstStyle/>
                    <a:p>
                      <a:r>
                        <a:rPr lang="en-US" sz="1200" dirty="0"/>
                        <a:t>Iteration no</a:t>
                      </a:r>
                    </a:p>
                  </a:txBody>
                  <a:tcPr/>
                </a:tc>
                <a:tc>
                  <a:txBody>
                    <a:bodyPr/>
                    <a:lstStyle/>
                    <a:p>
                      <a:r>
                        <a:rPr lang="en-US" sz="1200" dirty="0"/>
                        <a:t>No of Records</a:t>
                      </a:r>
                    </a:p>
                  </a:txBody>
                  <a:tcPr/>
                </a:tc>
                <a:tc>
                  <a:txBody>
                    <a:bodyPr/>
                    <a:lstStyle/>
                    <a:p>
                      <a:r>
                        <a:rPr lang="en-US" sz="1200" dirty="0"/>
                        <a:t>P-value of mean diff comparison</a:t>
                      </a:r>
                    </a:p>
                  </a:txBody>
                  <a:tcPr/>
                </a:tc>
                <a:tc>
                  <a:txBody>
                    <a:bodyPr/>
                    <a:lstStyle/>
                    <a:p>
                      <a:r>
                        <a:rPr lang="en-US" sz="1200" dirty="0"/>
                        <a:t>P-value of mean diff with no nulls comparison</a:t>
                      </a:r>
                    </a:p>
                  </a:txBody>
                  <a:tcPr/>
                </a:tc>
                <a:tc>
                  <a:txBody>
                    <a:bodyPr/>
                    <a:lstStyle/>
                    <a:p>
                      <a:r>
                        <a:rPr lang="en-US" sz="1200" dirty="0"/>
                        <a:t>P-value of chi-squared test</a:t>
                      </a:r>
                    </a:p>
                  </a:txBody>
                  <a:tcPr/>
                </a:tc>
                <a:extLst>
                  <a:ext uri="{0D108BD9-81ED-4DB2-BD59-A6C34878D82A}">
                    <a16:rowId xmlns:a16="http://schemas.microsoft.com/office/drawing/2014/main" val="275724563"/>
                  </a:ext>
                </a:extLst>
              </a:tr>
              <a:tr h="225547">
                <a:tc>
                  <a:txBody>
                    <a:bodyPr/>
                    <a:lstStyle/>
                    <a:p>
                      <a:r>
                        <a:rPr lang="en-US" sz="1200" dirty="0"/>
                        <a:t>1</a:t>
                      </a:r>
                    </a:p>
                  </a:txBody>
                  <a:tcPr/>
                </a:tc>
                <a:tc>
                  <a:txBody>
                    <a:bodyPr/>
                    <a:lstStyle/>
                    <a:p>
                      <a:r>
                        <a:rPr lang="en-US" sz="1200" dirty="0"/>
                        <a:t>2845342</a:t>
                      </a:r>
                    </a:p>
                  </a:txBody>
                  <a:tcPr/>
                </a:tc>
                <a:tc>
                  <a:txBody>
                    <a:bodyPr/>
                    <a:lstStyle/>
                    <a:p>
                      <a:r>
                        <a:rPr lang="en-US" sz="1200" dirty="0"/>
                        <a:t>0.00</a:t>
                      </a:r>
                    </a:p>
                  </a:txBody>
                  <a:tcPr/>
                </a:tc>
                <a:tc>
                  <a:txBody>
                    <a:bodyPr/>
                    <a:lstStyle/>
                    <a:p>
                      <a:r>
                        <a:rPr lang="en-US" sz="1200" dirty="0"/>
                        <a:t>0.00</a:t>
                      </a:r>
                    </a:p>
                  </a:txBody>
                  <a:tcPr/>
                </a:tc>
                <a:tc>
                  <a:txBody>
                    <a:bodyPr/>
                    <a:lstStyle/>
                    <a:p>
                      <a:r>
                        <a:rPr lang="en-US" sz="1200" dirty="0"/>
                        <a:t>0.00</a:t>
                      </a:r>
                    </a:p>
                  </a:txBody>
                  <a:tcPr/>
                </a:tc>
                <a:extLst>
                  <a:ext uri="{0D108BD9-81ED-4DB2-BD59-A6C34878D82A}">
                    <a16:rowId xmlns:a16="http://schemas.microsoft.com/office/drawing/2014/main" val="3190352196"/>
                  </a:ext>
                </a:extLst>
              </a:tr>
              <a:tr h="258875">
                <a:tc>
                  <a:txBody>
                    <a:bodyPr/>
                    <a:lstStyle/>
                    <a:p>
                      <a:r>
                        <a:rPr lang="en-US" sz="1200" dirty="0"/>
                        <a:t>2</a:t>
                      </a:r>
                    </a:p>
                  </a:txBody>
                  <a:tcPr/>
                </a:tc>
                <a:tc>
                  <a:txBody>
                    <a:bodyPr/>
                    <a:lstStyle/>
                    <a:p>
                      <a:r>
                        <a:rPr lang="en-US" sz="1200" dirty="0"/>
                        <a:t>1422671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0.00</a:t>
                      </a:r>
                    </a:p>
                  </a:txBody>
                  <a:tcPr/>
                </a:tc>
                <a:tc>
                  <a:txBody>
                    <a:bodyPr/>
                    <a:lstStyle/>
                    <a:p>
                      <a:r>
                        <a:rPr lang="en-US" sz="1200" dirty="0"/>
                        <a:t>0.00</a:t>
                      </a:r>
                    </a:p>
                  </a:txBody>
                  <a:tcPr/>
                </a:tc>
                <a:tc>
                  <a:txBody>
                    <a:bodyPr/>
                    <a:lstStyle/>
                    <a:p>
                      <a:r>
                        <a:rPr lang="en-US" sz="1200" dirty="0"/>
                        <a:t>0.00</a:t>
                      </a:r>
                    </a:p>
                  </a:txBody>
                  <a:tcPr/>
                </a:tc>
                <a:extLst>
                  <a:ext uri="{0D108BD9-81ED-4DB2-BD59-A6C34878D82A}">
                    <a16:rowId xmlns:a16="http://schemas.microsoft.com/office/drawing/2014/main" val="2806100618"/>
                  </a:ext>
                </a:extLst>
              </a:tr>
              <a:tr h="249475">
                <a:tc>
                  <a:txBody>
                    <a:bodyPr/>
                    <a:lstStyle/>
                    <a:p>
                      <a:r>
                        <a:rPr lang="en-US" sz="1200" dirty="0"/>
                        <a:t>3</a:t>
                      </a:r>
                    </a:p>
                  </a:txBody>
                  <a:tcPr/>
                </a:tc>
                <a:tc>
                  <a:txBody>
                    <a:bodyPr/>
                    <a:lstStyle/>
                    <a:p>
                      <a:r>
                        <a:rPr lang="en-US" sz="1200" dirty="0"/>
                        <a:t>711335</a:t>
                      </a:r>
                    </a:p>
                  </a:txBody>
                  <a:tcPr/>
                </a:tc>
                <a:tc>
                  <a:txBody>
                    <a:bodyPr/>
                    <a:lstStyle/>
                    <a:p>
                      <a:r>
                        <a:rPr lang="en-US" sz="1200" dirty="0"/>
                        <a:t>0.00</a:t>
                      </a:r>
                    </a:p>
                  </a:txBody>
                  <a:tcPr/>
                </a:tc>
                <a:tc>
                  <a:txBody>
                    <a:bodyPr/>
                    <a:lstStyle/>
                    <a:p>
                      <a:r>
                        <a:rPr lang="en-US" sz="1200" dirty="0"/>
                        <a:t>0.00</a:t>
                      </a:r>
                    </a:p>
                  </a:txBody>
                  <a:tcPr/>
                </a:tc>
                <a:tc>
                  <a:txBody>
                    <a:bodyPr/>
                    <a:lstStyle/>
                    <a:p>
                      <a:r>
                        <a:rPr lang="en-US" sz="1200" dirty="0"/>
                        <a:t>0.00</a:t>
                      </a:r>
                    </a:p>
                  </a:txBody>
                  <a:tcPr/>
                </a:tc>
                <a:extLst>
                  <a:ext uri="{0D108BD9-81ED-4DB2-BD59-A6C34878D82A}">
                    <a16:rowId xmlns:a16="http://schemas.microsoft.com/office/drawing/2014/main" val="4135891508"/>
                  </a:ext>
                </a:extLst>
              </a:tr>
              <a:tr h="274258">
                <a:tc>
                  <a:txBody>
                    <a:bodyPr/>
                    <a:lstStyle/>
                    <a:p>
                      <a:r>
                        <a:rPr lang="en-US" sz="1200" dirty="0"/>
                        <a:t>4</a:t>
                      </a:r>
                    </a:p>
                  </a:txBody>
                  <a:tcPr/>
                </a:tc>
                <a:tc>
                  <a:txBody>
                    <a:bodyPr/>
                    <a:lstStyle/>
                    <a:p>
                      <a:r>
                        <a:rPr lang="en-US" sz="1200" dirty="0"/>
                        <a:t>355667</a:t>
                      </a:r>
                    </a:p>
                  </a:txBody>
                  <a:tcPr/>
                </a:tc>
                <a:tc>
                  <a:txBody>
                    <a:bodyPr/>
                    <a:lstStyle/>
                    <a:p>
                      <a:r>
                        <a:rPr lang="en-US" sz="1200" dirty="0"/>
                        <a:t>0.00</a:t>
                      </a:r>
                    </a:p>
                  </a:txBody>
                  <a:tcPr/>
                </a:tc>
                <a:tc>
                  <a:txBody>
                    <a:bodyPr/>
                    <a:lstStyle/>
                    <a:p>
                      <a:r>
                        <a:rPr lang="en-US" sz="1200" dirty="0"/>
                        <a:t>0.00</a:t>
                      </a:r>
                    </a:p>
                  </a:txBody>
                  <a:tcPr/>
                </a:tc>
                <a:tc>
                  <a:txBody>
                    <a:bodyPr/>
                    <a:lstStyle/>
                    <a:p>
                      <a:r>
                        <a:rPr lang="en-US" sz="1200" dirty="0"/>
                        <a:t>0.00</a:t>
                      </a:r>
                    </a:p>
                  </a:txBody>
                  <a:tcPr/>
                </a:tc>
                <a:extLst>
                  <a:ext uri="{0D108BD9-81ED-4DB2-BD59-A6C34878D82A}">
                    <a16:rowId xmlns:a16="http://schemas.microsoft.com/office/drawing/2014/main" val="2342403102"/>
                  </a:ext>
                </a:extLst>
              </a:tr>
              <a:tr h="273403">
                <a:tc>
                  <a:txBody>
                    <a:bodyPr/>
                    <a:lstStyle/>
                    <a:p>
                      <a:r>
                        <a:rPr lang="en-US" sz="1200" dirty="0"/>
                        <a:t>5</a:t>
                      </a:r>
                    </a:p>
                  </a:txBody>
                  <a:tcPr/>
                </a:tc>
                <a:tc>
                  <a:txBody>
                    <a:bodyPr/>
                    <a:lstStyle/>
                    <a:p>
                      <a:r>
                        <a:rPr lang="en-US" sz="1200" dirty="0"/>
                        <a:t>177833</a:t>
                      </a:r>
                    </a:p>
                  </a:txBody>
                  <a:tcPr/>
                </a:tc>
                <a:tc>
                  <a:txBody>
                    <a:bodyPr/>
                    <a:lstStyle/>
                    <a:p>
                      <a:r>
                        <a:rPr lang="en-US" sz="1200" dirty="0"/>
                        <a:t>0.00</a:t>
                      </a:r>
                    </a:p>
                  </a:txBody>
                  <a:tcPr/>
                </a:tc>
                <a:tc>
                  <a:txBody>
                    <a:bodyPr/>
                    <a:lstStyle/>
                    <a:p>
                      <a:r>
                        <a:rPr lang="en-US" sz="1200" dirty="0"/>
                        <a:t>0.00</a:t>
                      </a:r>
                    </a:p>
                  </a:txBody>
                  <a:tcPr/>
                </a:tc>
                <a:tc>
                  <a:txBody>
                    <a:bodyPr/>
                    <a:lstStyle/>
                    <a:p>
                      <a:r>
                        <a:rPr lang="en-US" sz="1200" dirty="0"/>
                        <a:t>0.00</a:t>
                      </a:r>
                    </a:p>
                  </a:txBody>
                  <a:tcPr/>
                </a:tc>
                <a:extLst>
                  <a:ext uri="{0D108BD9-81ED-4DB2-BD59-A6C34878D82A}">
                    <a16:rowId xmlns:a16="http://schemas.microsoft.com/office/drawing/2014/main" val="1110157678"/>
                  </a:ext>
                </a:extLst>
              </a:tr>
              <a:tr h="254377">
                <a:tc>
                  <a:txBody>
                    <a:bodyPr/>
                    <a:lstStyle/>
                    <a:p>
                      <a:r>
                        <a:rPr lang="en-US" sz="1200" dirty="0"/>
                        <a:t>6</a:t>
                      </a:r>
                    </a:p>
                  </a:txBody>
                  <a:tcPr/>
                </a:tc>
                <a:tc>
                  <a:txBody>
                    <a:bodyPr/>
                    <a:lstStyle/>
                    <a:p>
                      <a:r>
                        <a:rPr lang="en-US" sz="1200" dirty="0"/>
                        <a:t>88916</a:t>
                      </a:r>
                    </a:p>
                  </a:txBody>
                  <a:tcPr/>
                </a:tc>
                <a:tc>
                  <a:txBody>
                    <a:bodyPr/>
                    <a:lstStyle/>
                    <a:p>
                      <a:r>
                        <a:rPr lang="en-US" sz="1200" dirty="0"/>
                        <a:t>0.00</a:t>
                      </a:r>
                    </a:p>
                  </a:txBody>
                  <a:tcPr/>
                </a:tc>
                <a:tc>
                  <a:txBody>
                    <a:bodyPr/>
                    <a:lstStyle/>
                    <a:p>
                      <a:r>
                        <a:rPr lang="en-US" sz="1200" dirty="0"/>
                        <a:t>0.00</a:t>
                      </a:r>
                    </a:p>
                  </a:txBody>
                  <a:tcPr/>
                </a:tc>
                <a:tc>
                  <a:txBody>
                    <a:bodyPr/>
                    <a:lstStyle/>
                    <a:p>
                      <a:r>
                        <a:rPr lang="en-US" sz="1200" dirty="0"/>
                        <a:t>0.00</a:t>
                      </a:r>
                    </a:p>
                  </a:txBody>
                  <a:tcPr/>
                </a:tc>
                <a:extLst>
                  <a:ext uri="{0D108BD9-81ED-4DB2-BD59-A6C34878D82A}">
                    <a16:rowId xmlns:a16="http://schemas.microsoft.com/office/drawing/2014/main" val="1429563431"/>
                  </a:ext>
                </a:extLst>
              </a:tr>
              <a:tr h="169837">
                <a:tc>
                  <a:txBody>
                    <a:bodyPr/>
                    <a:lstStyle/>
                    <a:p>
                      <a:r>
                        <a:rPr lang="en-US" sz="1200" dirty="0"/>
                        <a:t>7</a:t>
                      </a:r>
                    </a:p>
                  </a:txBody>
                  <a:tcPr/>
                </a:tc>
                <a:tc>
                  <a:txBody>
                    <a:bodyPr/>
                    <a:lstStyle/>
                    <a:p>
                      <a:r>
                        <a:rPr lang="en-US" sz="1200" dirty="0"/>
                        <a:t>44458</a:t>
                      </a:r>
                    </a:p>
                  </a:txBody>
                  <a:tcPr/>
                </a:tc>
                <a:tc>
                  <a:txBody>
                    <a:bodyPr/>
                    <a:lstStyle/>
                    <a:p>
                      <a:r>
                        <a:rPr lang="en-US" sz="1200" dirty="0"/>
                        <a:t>0.00</a:t>
                      </a:r>
                    </a:p>
                  </a:txBody>
                  <a:tcPr/>
                </a:tc>
                <a:tc>
                  <a:txBody>
                    <a:bodyPr/>
                    <a:lstStyle/>
                    <a:p>
                      <a:r>
                        <a:rPr lang="en-US" sz="1200" dirty="0"/>
                        <a:t>0.00</a:t>
                      </a:r>
                    </a:p>
                  </a:txBody>
                  <a:tcPr/>
                </a:tc>
                <a:tc>
                  <a:txBody>
                    <a:bodyPr/>
                    <a:lstStyle/>
                    <a:p>
                      <a:r>
                        <a:rPr lang="en-US" sz="1200" dirty="0"/>
                        <a:t>0.00</a:t>
                      </a:r>
                    </a:p>
                  </a:txBody>
                  <a:tcPr/>
                </a:tc>
                <a:extLst>
                  <a:ext uri="{0D108BD9-81ED-4DB2-BD59-A6C34878D82A}">
                    <a16:rowId xmlns:a16="http://schemas.microsoft.com/office/drawing/2014/main" val="853108841"/>
                  </a:ext>
                </a:extLst>
              </a:tr>
            </a:tbl>
          </a:graphicData>
        </a:graphic>
      </p:graphicFrame>
    </p:spTree>
    <p:extLst>
      <p:ext uri="{BB962C8B-B14F-4D97-AF65-F5344CB8AC3E}">
        <p14:creationId xmlns:p14="http://schemas.microsoft.com/office/powerpoint/2010/main" val="1788817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ekhar_DSC530_Final_Project" id="{0666C769-4A89-9C41-8875-32FD0183F60B}" vid="{A9E9B301-1933-2B41-8EFC-05311F071279}"/>
    </a:ext>
  </a:extLst>
</a:theme>
</file>

<file path=docProps/app.xml><?xml version="1.0" encoding="utf-8"?>
<Properties xmlns="http://schemas.openxmlformats.org/officeDocument/2006/extended-properties" xmlns:vt="http://schemas.openxmlformats.org/officeDocument/2006/docPropsVTypes">
  <Template/>
  <TotalTime>360</TotalTime>
  <Words>2832</Words>
  <Application>Microsoft Macintosh PowerPoint</Application>
  <PresentationFormat>Widescreen</PresentationFormat>
  <Paragraphs>166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vt:lpstr>
      <vt:lpstr>Calibri</vt:lpstr>
      <vt:lpstr>Calibri Light</vt:lpstr>
      <vt:lpstr>Office Theme</vt:lpstr>
      <vt:lpstr>EDA Final Project Details &amp; Summary</vt:lpstr>
      <vt:lpstr>  Data Set Introduction</vt:lpstr>
      <vt:lpstr>Metadata of columns used in EDA</vt:lpstr>
      <vt:lpstr>Question 1 to 4:  1. A minimum of 5 variables in your dataset used during your analysis (for help with selecting, the author made his selection on page 6 of your book). Consider what you think could have an impact on your question – remember this is never perfect, so don’t be worried if you miss one (Chapter 1). 2. Describe what the 5 variables mean in the dataset (Chapter 1). 3. Include a histogram of each of the 5 variables – in your summary and analysis, identify any outliers and explain the reasoning for them being outliers and how you believe they should be handled (Chapter 2). 4. Include the other descriptive characteristics about the variables: Mean, Mode, Spread, and Tails (Chapter 2).</vt:lpstr>
      <vt:lpstr>Question 5:  Using pg. 29 of your text as an example, compare two scenarios in your data using a PMF. Reminder, this isn’t comparing two variables against each other – it is the same variable, but a different scenario. Almost like a filter. The example in the book is first babies compared to all other babies, it is still the same variable, but breaking the data out based on criteria we are exploring (Chapter 3).</vt:lpstr>
      <vt:lpstr>Question 6:  Create 1 CDF with one of your variables, using page 41-44 as your guide, what does this tell you about your variable and how does it address the question you are trying to answer (Chapter 4)</vt:lpstr>
      <vt:lpstr>Question 7:  Plot 1 analytical distribution and provide your analysis on how it applies to the dataset you have chosen (Chapter 5).</vt:lpstr>
      <vt:lpstr>Question 8:  Create two scatter plots comparing two variables and provide your analysis on correlation and causation. Remember, covariance, Pearson’s correlation, and Non-Linear Relationships should also be considered during your analysis (Chapter 7).</vt:lpstr>
      <vt:lpstr>Question 9:  Conduct a test on your hypothesis using one of the methods covered in Chapter 9.</vt:lpstr>
      <vt:lpstr>Question 10:  For this project, conduct a regression analysis on either one dependent and one explanatory variable, or multiple explanatory variables (Chapter 10 &amp; 11).</vt:lpstr>
      <vt:lpstr>Location Analysis  In this dataset, we have different attributes like city, state, time zone and even street for each accident records. Here we will analyze these four features based on the no. of cases for each distinct location.</vt:lpstr>
      <vt:lpstr>EDA 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Shekhar</dc:creator>
  <cp:lastModifiedBy>Manish Shekhar</cp:lastModifiedBy>
  <cp:revision>123</cp:revision>
  <dcterms:created xsi:type="dcterms:W3CDTF">2023-02-28T21:48:44Z</dcterms:created>
  <dcterms:modified xsi:type="dcterms:W3CDTF">2023-03-01T03:49:34Z</dcterms:modified>
</cp:coreProperties>
</file>